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7"/>
  </p:notesMasterIdLst>
  <p:sldIdLst>
    <p:sldId id="257" r:id="rId2"/>
    <p:sldId id="258" r:id="rId3"/>
    <p:sldId id="259" r:id="rId4"/>
    <p:sldId id="260" r:id="rId5"/>
    <p:sldId id="261" r:id="rId6"/>
    <p:sldId id="262" r:id="rId7"/>
    <p:sldId id="263" r:id="rId8"/>
    <p:sldId id="264" r:id="rId9"/>
    <p:sldId id="265" r:id="rId10"/>
    <p:sldId id="266" r:id="rId11"/>
    <p:sldId id="267" r:id="rId12"/>
    <p:sldId id="353" r:id="rId13"/>
    <p:sldId id="268" r:id="rId14"/>
    <p:sldId id="269" r:id="rId15"/>
    <p:sldId id="270" r:id="rId16"/>
    <p:sldId id="271" r:id="rId17"/>
    <p:sldId id="272" r:id="rId18"/>
    <p:sldId id="273" r:id="rId19"/>
    <p:sldId id="327" r:id="rId20"/>
    <p:sldId id="274" r:id="rId21"/>
    <p:sldId id="275" r:id="rId22"/>
    <p:sldId id="276" r:id="rId23"/>
    <p:sldId id="328" r:id="rId24"/>
    <p:sldId id="277" r:id="rId25"/>
    <p:sldId id="278" r:id="rId26"/>
    <p:sldId id="329" r:id="rId27"/>
    <p:sldId id="330" r:id="rId28"/>
    <p:sldId id="279" r:id="rId29"/>
    <p:sldId id="280" r:id="rId30"/>
    <p:sldId id="332" r:id="rId31"/>
    <p:sldId id="343" r:id="rId32"/>
    <p:sldId id="281" r:id="rId33"/>
    <p:sldId id="333" r:id="rId34"/>
    <p:sldId id="282" r:id="rId35"/>
    <p:sldId id="283" r:id="rId36"/>
    <p:sldId id="284" r:id="rId37"/>
    <p:sldId id="285" r:id="rId38"/>
    <p:sldId id="334" r:id="rId39"/>
    <p:sldId id="286" r:id="rId40"/>
    <p:sldId id="287" r:id="rId41"/>
    <p:sldId id="288" r:id="rId42"/>
    <p:sldId id="289" r:id="rId43"/>
    <p:sldId id="335" r:id="rId44"/>
    <p:sldId id="290" r:id="rId45"/>
    <p:sldId id="291" r:id="rId46"/>
    <p:sldId id="336" r:id="rId47"/>
    <p:sldId id="293" r:id="rId48"/>
    <p:sldId id="294" r:id="rId49"/>
    <p:sldId id="337" r:id="rId50"/>
    <p:sldId id="295" r:id="rId51"/>
    <p:sldId id="297" r:id="rId52"/>
    <p:sldId id="292" r:id="rId53"/>
    <p:sldId id="296" r:id="rId54"/>
    <p:sldId id="298" r:id="rId55"/>
    <p:sldId id="299" r:id="rId56"/>
    <p:sldId id="300" r:id="rId57"/>
    <p:sldId id="301" r:id="rId58"/>
    <p:sldId id="302" r:id="rId59"/>
    <p:sldId id="303" r:id="rId60"/>
    <p:sldId id="304" r:id="rId61"/>
    <p:sldId id="305" r:id="rId62"/>
    <p:sldId id="344" r:id="rId63"/>
    <p:sldId id="306" r:id="rId64"/>
    <p:sldId id="307" r:id="rId65"/>
    <p:sldId id="345" r:id="rId66"/>
    <p:sldId id="308" r:id="rId67"/>
    <p:sldId id="309" r:id="rId68"/>
    <p:sldId id="310" r:id="rId69"/>
    <p:sldId id="311" r:id="rId70"/>
    <p:sldId id="312" r:id="rId71"/>
    <p:sldId id="313" r:id="rId72"/>
    <p:sldId id="346" r:id="rId73"/>
    <p:sldId id="338" r:id="rId74"/>
    <p:sldId id="315" r:id="rId75"/>
    <p:sldId id="347" r:id="rId76"/>
    <p:sldId id="339" r:id="rId77"/>
    <p:sldId id="317" r:id="rId78"/>
    <p:sldId id="348" r:id="rId79"/>
    <p:sldId id="340" r:id="rId80"/>
    <p:sldId id="354" r:id="rId81"/>
    <p:sldId id="318" r:id="rId82"/>
    <p:sldId id="349" r:id="rId83"/>
    <p:sldId id="319" r:id="rId84"/>
    <p:sldId id="350" r:id="rId85"/>
    <p:sldId id="341" r:id="rId86"/>
    <p:sldId id="320" r:id="rId87"/>
    <p:sldId id="351" r:id="rId88"/>
    <p:sldId id="316" r:id="rId89"/>
    <p:sldId id="352" r:id="rId90"/>
    <p:sldId id="314" r:id="rId91"/>
    <p:sldId id="322" r:id="rId92"/>
    <p:sldId id="323" r:id="rId93"/>
    <p:sldId id="324" r:id="rId94"/>
    <p:sldId id="325" r:id="rId95"/>
    <p:sldId id="326" r:id="rId9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FF"/>
    <a:srgbClr val="FFFFCC"/>
    <a:srgbClr val="0066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74C47-7560-45CB-92CF-A4716C05F001}" type="datetimeFigureOut">
              <a:rPr lang="en-GB" smtClean="0"/>
              <a:t>01/08/2026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175277-75AD-4F86-8C01-5F2FB5B1CF13}" type="slidenum">
              <a:rPr lang="en-GB" smtClean="0"/>
              <a:t>‹#›</a:t>
            </a:fld>
            <a:endParaRPr lang="en-GB"/>
          </a:p>
        </p:txBody>
      </p:sp>
    </p:spTree>
    <p:extLst>
      <p:ext uri="{BB962C8B-B14F-4D97-AF65-F5344CB8AC3E}">
        <p14:creationId xmlns:p14="http://schemas.microsoft.com/office/powerpoint/2010/main" val="4273643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دو نشستوں میں ہم نے اپنے اندر کی دنیا کا سفر ۔پہلی نشست میں ہم نے سیکھا کہ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اصل مرحلہ دل کا ہے۔</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 اگر دل اپنے رب کی طرف پلٹنے والا، یعنی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قلبِ منیب</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 بن جائے، تو انسان کی زندگی کا رخ بدل جاتا ہے۔ ایک سوال پوچھنا سیکھا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اس وقت میرا رب مجھ سے کیا چاہتا ہے؟</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پھر دوسری نشست میں ہم نے دیکھا کہ اس دل کے اندر ایک اور قوت بھی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نفس۔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جو کبھی نیکی کی طرف ابھارتا ہے، کبھی خواہشات کی طرف کھینچتا ہے۔ حضرت یوسفؑ کی زندگی سے ہم نے سیکھا کہ نفس کی اصلاح کے بغیر کردار کی تعمیر ممکن نہیں۔ لیکن</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ایک سوال ابھی باقی تھا۔اگر دل بھی میرا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اور نفس بھی میرے اندر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تو پھر آخر وہ کون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جو ہر لمحہ میرے دل کو بھٹکانے اور میرے نفس کو بھڑکانے کی کوشش کرتا ہے؟</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آج قرآن ہمیں اسی کھلے دشمن سے متعارف کراتا ہے۔شیطان۔</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وہ دشمن</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جو سامنے آ کر حملہ نہیں کرتا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بلکہ سوچ پر نیت پر حملہ کرتا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اور انسان اور اللہ کے درمیان فاصلے پیدا کرتا ہے۔آج ہم صرف شیطان کی بات نہیں کریں گے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بلکہ یہ سمجھیں گے کہ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وہ ہمیں کہاں سے پکڑتا ہے، کیسے پکڑتا ہے، اور قرآن ہمیں اس سے بچنے کا راستہ کیسے سکھاتا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1</a:t>
            </a:fld>
            <a:endParaRPr lang="en-GB"/>
          </a:p>
        </p:txBody>
      </p:sp>
    </p:spTree>
    <p:extLst>
      <p:ext uri="{BB962C8B-B14F-4D97-AF65-F5344CB8AC3E}">
        <p14:creationId xmlns:p14="http://schemas.microsoft.com/office/powerpoint/2010/main" val="1600999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یہ آیت مختصر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لیکن اس کے اندر پوری انسانی تاریخ کا ایک سبق پوشیدہ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قرآن کہتا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أَبَىٰ</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b="1"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 نے انکار کیا۔؛ پھر فرمایا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وَاسْتَكْبَرَ</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b="1" kern="100" dirty="0">
                <a:effectLst/>
                <a:latin typeface="Alvi Nastaleeq" panose="02000503000000020004" pitchFamily="2" charset="-78"/>
                <a:ea typeface="Aptos" panose="020B0004020202020204" pitchFamily="34" charset="0"/>
                <a:cs typeface="Alvi Nastaleeq" panose="02000503000000020004" pitchFamily="2" charset="-78"/>
              </a:rPr>
              <a:t>؛ ؛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س نے تکبر کیا۔گویا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انکار کی جڑ</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تکبر تھا۔</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13</a:t>
            </a:fld>
            <a:endParaRPr lang="en-GB"/>
          </a:p>
        </p:txBody>
      </p:sp>
    </p:spTree>
    <p:extLst>
      <p:ext uri="{BB962C8B-B14F-4D97-AF65-F5344CB8AC3E}">
        <p14:creationId xmlns:p14="http://schemas.microsoft.com/office/powerpoint/2010/main" val="2640752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اب پچھلی نشست کو یاد کیجیے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ہم نے کہا تھا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حسد اور کینہ... نفس کو بیمار کرتے ہیں۔</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22</a:t>
            </a:fld>
            <a:endParaRPr lang="en-GB"/>
          </a:p>
        </p:txBody>
      </p:sp>
    </p:spTree>
    <p:extLst>
      <p:ext uri="{BB962C8B-B14F-4D97-AF65-F5344CB8AC3E}">
        <p14:creationId xmlns:p14="http://schemas.microsoft.com/office/powerpoint/2010/main" val="2703093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tabLst>
                <a:tab pos="2832100" algn="l"/>
              </a:tabLs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غور کیجیے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ابلیس نے اللہ کے وجود کا انکار نہیں کیا۔؛ وہ اللہ کو جانتا تھا۔؛ اللہ سے بات بھی کر رہا تھا۔؛ قیامت پر بھی ایمان رکھتا تھا۔</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 نے دعا بھی کی۔؛ پھر بھی</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وہ ہلاک ہو گیا۔؛ کیوں؟؛ کیونکہ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اس نے اللہ کے حکم کے مقابلے میں اپنی رائے کو ترجیح دی۔</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یہی تکبر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23</a:t>
            </a:fld>
            <a:endParaRPr lang="en-GB"/>
          </a:p>
        </p:txBody>
      </p:sp>
    </p:spTree>
    <p:extLst>
      <p:ext uri="{BB962C8B-B14F-4D97-AF65-F5344CB8AC3E}">
        <p14:creationId xmlns:p14="http://schemas.microsoft.com/office/powerpoint/2010/main" val="1215842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آج گھر واپس جا کر</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اپنے آپ سے صرف ایک سوال پوچھئے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کیا میری زندگی میں کہیں 'أَنَا خَيْرٌ مِّنْهُ' چھپا ہوا تو نہیں؟</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اگر اس سوال کا جواب "ہاں"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تو جان لیجیے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شیطان نے ابھی جنگ جیتی نہیں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لیکن</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وہ قلعے کے اندر داخل ضرور ہو چکا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24</a:t>
            </a:fld>
            <a:endParaRPr lang="en-GB"/>
          </a:p>
        </p:txBody>
      </p:sp>
    </p:spTree>
    <p:extLst>
      <p:ext uri="{BB962C8B-B14F-4D97-AF65-F5344CB8AC3E}">
        <p14:creationId xmlns:p14="http://schemas.microsoft.com/office/powerpoint/2010/main" val="1689122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شیطان کی اصل چال ابھی باقی تھی۔</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تکبر نے اسے باغی بنایا</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اب وہ آدمؑ کو بھی اپنے ساتھ گرانا چاہتا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25</a:t>
            </a:fld>
            <a:endParaRPr lang="en-GB"/>
          </a:p>
        </p:txBody>
      </p:sp>
    </p:spTree>
    <p:extLst>
      <p:ext uri="{BB962C8B-B14F-4D97-AF65-F5344CB8AC3E}">
        <p14:creationId xmlns:p14="http://schemas.microsoft.com/office/powerpoint/2010/main" val="3591334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قرآن ہمیں ایک عجیب منظر دکھاتا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r>
              <a:rPr lang="ar-SA" sz="1800" dirty="0">
                <a:effectLst/>
                <a:ea typeface="Aptos" panose="020B0004020202020204" pitchFamily="34" charset="0"/>
                <a:cs typeface="Alvi Nastaleeq" panose="02000503000000020004" pitchFamily="2" charset="-78"/>
              </a:rPr>
              <a:t>وہ اللہ کے سامنے کھڑا ہے</a:t>
            </a:r>
            <a:r>
              <a:rPr lang="en-GB" sz="1800" dirty="0">
                <a:effectLst/>
                <a:latin typeface="Alvi Nastaleeq" panose="02000503000000020004" pitchFamily="2" charset="-78"/>
                <a:ea typeface="Aptos" panose="020B0004020202020204" pitchFamily="34" charset="0"/>
              </a:rPr>
              <a:t>...</a:t>
            </a:r>
            <a:r>
              <a:rPr lang="ar-SA" sz="1800" dirty="0">
                <a:effectLst/>
                <a:ea typeface="Aptos" panose="020B0004020202020204" pitchFamily="34" charset="0"/>
                <a:cs typeface="Alvi Nastaleeq" panose="02000503000000020004" pitchFamily="2" charset="-78"/>
              </a:rPr>
              <a:t>اور کہتا ہے</a:t>
            </a:r>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26</a:t>
            </a:fld>
            <a:endParaRPr lang="en-GB"/>
          </a:p>
        </p:txBody>
      </p:sp>
    </p:spTree>
    <p:extLst>
      <p:ext uri="{BB962C8B-B14F-4D97-AF65-F5344CB8AC3E}">
        <p14:creationId xmlns:p14="http://schemas.microsoft.com/office/powerpoint/2010/main" val="2531261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شیطان</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ہمیشہ گناہ کے دروازے پر نہیں بیٹھتا۔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کئی مرتبہ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وہ نیکی کے راستے پر بیٹھتا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29</a:t>
            </a:fld>
            <a:endParaRPr lang="en-GB"/>
          </a:p>
        </p:txBody>
      </p:sp>
    </p:spTree>
    <p:extLst>
      <p:ext uri="{BB962C8B-B14F-4D97-AF65-F5344CB8AC3E}">
        <p14:creationId xmlns:p14="http://schemas.microsoft.com/office/powerpoint/2010/main" val="501229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b="1" u="sng" kern="100" dirty="0">
                <a:effectLst/>
                <a:latin typeface="Alvi Nastaleeq" panose="02000503000000020004" pitchFamily="2" charset="-78"/>
                <a:ea typeface="Aptos" panose="020B0004020202020204" pitchFamily="34" charset="0"/>
                <a:cs typeface="Alvi Nastaleeq" panose="02000503000000020004" pitchFamily="2" charset="-78"/>
              </a:rPr>
              <a:t>نفسیاتی تجزیہ</a:t>
            </a:r>
            <a:r>
              <a:rPr lang="en-GB" sz="1800" b="1" u="sng" kern="100" dirty="0">
                <a:effectLst/>
                <a:latin typeface="Alvi Nastaleeq" panose="02000503000000020004" pitchFamily="2" charset="-78"/>
                <a:ea typeface="Aptos" panose="020B0004020202020204" pitchFamily="34" charset="0"/>
                <a:cs typeface="Alvi Nastaleeq" panose="02000503000000020004" pitchFamily="2" charset="-78"/>
              </a:rPr>
              <a:t>:</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دیکھا آپ نے؟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شیطان نے یہ نہیں کہا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نماز چھوڑ دو۔اس نے کہا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تھوڑی دیر اور</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 ;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یہی اس کی مہارت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انسان کو</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بڑی برائی سے پہلے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چھوٹی غفلت میں مبتلا کرتا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35</a:t>
            </a:fld>
            <a:endParaRPr lang="en-GB"/>
          </a:p>
        </p:txBody>
      </p:sp>
    </p:spTree>
    <p:extLst>
      <p:ext uri="{BB962C8B-B14F-4D97-AF65-F5344CB8AC3E}">
        <p14:creationId xmlns:p14="http://schemas.microsoft.com/office/powerpoint/2010/main" val="4568366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میرے عزیزو</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اگر آپ کسی انسان کو دھوکہ دینا چاہیں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تو کیا پہلے دن ہی کہیں گے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آئیے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میں آپ کو دھوکہ دینے آیا ہوں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p>
          <a:p>
            <a:pPr marL="0" marR="0" algn="r" rtl="1">
              <a:lnSpc>
                <a:spcPct val="115000"/>
              </a:lnSpc>
              <a:spcBef>
                <a:spcPts val="0"/>
              </a:spcBef>
              <a:spcAft>
                <a:spcPts val="800"/>
              </a:spcAft>
            </a:pP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ہرگز نہیں۔پہلے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 کا اعتماد جیتا جاتا ہے۔پھر</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اسے گمراہ کیا جاتا ہے۔شیطان بھی</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یہی کرتا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36</a:t>
            </a:fld>
            <a:endParaRPr lang="en-GB"/>
          </a:p>
        </p:txBody>
      </p:sp>
    </p:spTree>
    <p:extLst>
      <p:ext uri="{BB962C8B-B14F-4D97-AF65-F5344CB8AC3E}">
        <p14:creationId xmlns:p14="http://schemas.microsoft.com/office/powerpoint/2010/main" val="1264799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غور کیجیے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قرآن نے یہاں بھی یہی لفظ استعمال کیا۔</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وسوسہ۔</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چیخا نہیں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دھمکایا نہیں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مجبور نہیں کیا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صرف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دل میں ایک خیال ڈالا۔</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38</a:t>
            </a:fld>
            <a:endParaRPr lang="en-GB"/>
          </a:p>
        </p:txBody>
      </p:sp>
    </p:spTree>
    <p:extLst>
      <p:ext uri="{BB962C8B-B14F-4D97-AF65-F5344CB8AC3E}">
        <p14:creationId xmlns:p14="http://schemas.microsoft.com/office/powerpoint/2010/main" val="1187886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آج کی گفتگو شروع کرنے سے پہلے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میں چاہتا ہوں کہ آپ صرف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تیس سیکنڈ</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 کے لیے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اپنی زندگی کے بارے میں سوچیں۔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2</a:t>
            </a:fld>
            <a:endParaRPr lang="en-GB"/>
          </a:p>
        </p:txBody>
      </p:sp>
    </p:spTree>
    <p:extLst>
      <p:ext uri="{BB962C8B-B14F-4D97-AF65-F5344CB8AC3E}">
        <p14:creationId xmlns:p14="http://schemas.microsoft.com/office/powerpoint/2010/main" val="1241338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سبحان اللہ</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شیطان</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اللہ کی نافرمانی پر بلا رہا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اور ساتھ کہہ رہا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میں تمہارا خیرخواہ ہوں۔</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یہ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شیطان کا سب سے خطرناک ہتھیار۔وہ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برائی کو</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خیرخواہی کے لفافے میں لپیٹ دیتا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41</a:t>
            </a:fld>
            <a:endParaRPr lang="en-GB"/>
          </a:p>
        </p:txBody>
      </p:sp>
    </p:spTree>
    <p:extLst>
      <p:ext uri="{BB962C8B-B14F-4D97-AF65-F5344CB8AC3E}">
        <p14:creationId xmlns:p14="http://schemas.microsoft.com/office/powerpoint/2010/main" val="10102631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میرے عزیزو</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اب</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شیطان نے اپنا جال بچھا دیا۔وسوسہ بھی ڈال دیا۔خیرخواہی کا دعویٰ بھی کر دیا۔لیکن</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آدمؑ نے ابھی تک درخت کو ہاتھ نہیں لگایا۔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یہاں ایک سوال پیدا ہوتا ہے۔</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آخر وہ کون سی بات تھی</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جس نے آدمؑ کو اس درخت کے قریب کر دیا؟</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47</a:t>
            </a:fld>
            <a:endParaRPr lang="en-GB"/>
          </a:p>
        </p:txBody>
      </p:sp>
    </p:spTree>
    <p:extLst>
      <p:ext uri="{BB962C8B-B14F-4D97-AF65-F5344CB8AC3E}">
        <p14:creationId xmlns:p14="http://schemas.microsoft.com/office/powerpoint/2010/main" val="418456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غور کیجیے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شیطان نے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آدمؑ کی کمزوری تلاش کی۔اور پھر</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اسی دروازے سے حملہ کیا۔</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48</a:t>
            </a:fld>
            <a:endParaRPr lang="en-GB"/>
          </a:p>
        </p:txBody>
      </p:sp>
    </p:spTree>
    <p:extLst>
      <p:ext uri="{BB962C8B-B14F-4D97-AF65-F5344CB8AC3E}">
        <p14:creationId xmlns:p14="http://schemas.microsoft.com/office/powerpoint/2010/main" val="3516546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جس انسان کو دولت پسند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وہ اسے دولت سے آزمائے گا۔جسے شہرت پسند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اسے شہرت سے۔جسے اقتدار پسند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اسے اقتدار سے۔جسے تعریف پسند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اسے تعریف سے۔جسے خواہشات پسند ہیں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اسے خواہشات سے۔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شیطان</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ہم سب کے لیے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ایک ہی نسخہ استعمال نہیں کرتا۔</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50</a:t>
            </a:fld>
            <a:endParaRPr lang="en-GB"/>
          </a:p>
        </p:txBody>
      </p:sp>
    </p:spTree>
    <p:extLst>
      <p:ext uri="{BB962C8B-B14F-4D97-AF65-F5344CB8AC3E}">
        <p14:creationId xmlns:p14="http://schemas.microsoft.com/office/powerpoint/2010/main" val="26736821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علماء نے اس حدیث کی شرح میں یہ نہیں کہا کہ شیطان انسان پر زبردستی مسلط ہو جاتا ہے، بلکہ یہ کہ وہ انسان کی کمزوریوں، خواہشات اور غفلت کے راستوں تک رسائی حاصل کرنے کی کوشش کرتا ہے۔ اسی لیے ہر انسان کا امتحان ایک جیسا نہیں ہوتا۔</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52</a:t>
            </a:fld>
            <a:endParaRPr lang="en-GB"/>
          </a:p>
        </p:txBody>
      </p:sp>
    </p:spTree>
    <p:extLst>
      <p:ext uri="{BB962C8B-B14F-4D97-AF65-F5344CB8AC3E}">
        <p14:creationId xmlns:p14="http://schemas.microsoft.com/office/powerpoint/2010/main" val="11558157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غور کیجیے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اللہ نے یہ نہیں فرمایا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شیطان کی چھلانگوں کی پیروی نہ کرو۔</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فرمایا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اس کے قدموں کی پیروی نہ کرو۔</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کیوں؟کیونکہ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شیطان</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ایک ہی دن میں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انسان کو تباہ نہیں کرتا۔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ایک قدم</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پھر دوسرا قدم</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پھر تیسرا قدم</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p>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اور انسان کو احساس بھی نہیں ہوتا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کہ وہ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اپنے رب سے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کتنا دور نکل آیا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55</a:t>
            </a:fld>
            <a:endParaRPr lang="en-GB"/>
          </a:p>
        </p:txBody>
      </p:sp>
    </p:spTree>
    <p:extLst>
      <p:ext uri="{BB962C8B-B14F-4D97-AF65-F5344CB8AC3E}">
        <p14:creationId xmlns:p14="http://schemas.microsoft.com/office/powerpoint/2010/main" val="9408603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ar-SA" sz="1800" b="1" dirty="0">
                <a:effectLst/>
                <a:ea typeface="Aptos" panose="020B0004020202020204" pitchFamily="34" charset="0"/>
                <a:cs typeface="Alvi Nastaleeq" panose="02000503000000020004" pitchFamily="2" charset="-78"/>
              </a:rPr>
              <a:t>فَأَكَلَا مِنْهَا</a:t>
            </a:r>
            <a:r>
              <a:rPr lang="en-GB" sz="1800" dirty="0">
                <a:effectLst/>
                <a:latin typeface="Alvi Nastaleeq" panose="02000503000000020004" pitchFamily="2" charset="-78"/>
                <a:ea typeface="Aptos" panose="020B0004020202020204" pitchFamily="34" charset="0"/>
              </a:rPr>
              <a:t>“</a:t>
            </a:r>
            <a:r>
              <a:rPr lang="ar-SA" sz="1800" dirty="0">
                <a:effectLst/>
                <a:ea typeface="Aptos" panose="020B0004020202020204" pitchFamily="34" charset="0"/>
                <a:cs typeface="Alvi Nastaleeq" panose="02000503000000020004" pitchFamily="2" charset="-78"/>
              </a:rPr>
              <a:t>صرف تین الفاظ</a:t>
            </a:r>
            <a:r>
              <a:rPr lang="en-GB" sz="1800" dirty="0">
                <a:effectLst/>
                <a:latin typeface="Alvi Nastaleeq" panose="02000503000000020004" pitchFamily="2" charset="-78"/>
                <a:ea typeface="Aptos" panose="020B0004020202020204" pitchFamily="34" charset="0"/>
              </a:rPr>
              <a:t>...</a:t>
            </a:r>
            <a:r>
              <a:rPr lang="ar-SA" sz="1800" dirty="0">
                <a:effectLst/>
                <a:latin typeface="Alvi Nastaleeq" panose="02000503000000020004" pitchFamily="2" charset="-78"/>
                <a:ea typeface="Aptos" panose="020B0004020202020204" pitchFamily="34" charset="0"/>
              </a:rPr>
              <a:t>لیکن</a:t>
            </a:r>
            <a:r>
              <a:rPr lang="en-GB" sz="1800" dirty="0">
                <a:effectLst/>
                <a:latin typeface="Alvi Nastaleeq" panose="02000503000000020004" pitchFamily="2" charset="-78"/>
                <a:ea typeface="Aptos" panose="020B0004020202020204" pitchFamily="34" charset="0"/>
              </a:rPr>
              <a:t>...</a:t>
            </a:r>
            <a:r>
              <a:rPr lang="ar-SA" sz="1800" dirty="0">
                <a:effectLst/>
                <a:latin typeface="Alvi Nastaleeq" panose="02000503000000020004" pitchFamily="2" charset="-78"/>
                <a:ea typeface="Aptos" panose="020B0004020202020204" pitchFamily="34" charset="0"/>
              </a:rPr>
              <a:t>ان تین الفاظ کے بعد</a:t>
            </a:r>
            <a:r>
              <a:rPr lang="en-GB" sz="1800" dirty="0">
                <a:effectLst/>
                <a:latin typeface="Alvi Nastaleeq" panose="02000503000000020004" pitchFamily="2" charset="-78"/>
                <a:ea typeface="Aptos" panose="020B0004020202020204" pitchFamily="34" charset="0"/>
              </a:rPr>
              <a:t>...</a:t>
            </a:r>
            <a:r>
              <a:rPr lang="ar-SA" sz="1800" dirty="0">
                <a:effectLst/>
                <a:latin typeface="Alvi Nastaleeq" panose="02000503000000020004" pitchFamily="2" charset="-78"/>
                <a:ea typeface="Aptos" panose="020B0004020202020204" pitchFamily="34" charset="0"/>
              </a:rPr>
              <a:t>انسانی تاریخ کا پہلا گناہ ہو چکا تھا</a:t>
            </a:r>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58</a:t>
            </a:fld>
            <a:endParaRPr lang="en-GB"/>
          </a:p>
        </p:txBody>
      </p:sp>
    </p:spTree>
    <p:extLst>
      <p:ext uri="{BB962C8B-B14F-4D97-AF65-F5344CB8AC3E}">
        <p14:creationId xmlns:p14="http://schemas.microsoft.com/office/powerpoint/2010/main" val="427521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قرآن کی پہلی توبہ ہے۔اور</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کتنی عجیب بات ہے۔آدمؑ نے یہ نہیں کہا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شیطان نے مجھے گمراہ کیا۔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حالانکہ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p>
          <a:p>
            <a:r>
              <a:rPr lang="ar-SA" sz="1800" dirty="0">
                <a:effectLst/>
                <a:ea typeface="Aptos" panose="020B0004020202020204" pitchFamily="34" charset="0"/>
                <a:cs typeface="Alvi Nastaleeq" panose="02000503000000020004" pitchFamily="2" charset="-78"/>
              </a:rPr>
              <a:t>شیطان نے واقعی وسوسہ ڈالا تھا۔لیکن</a:t>
            </a:r>
            <a:r>
              <a:rPr lang="en-GB" sz="1800" dirty="0">
                <a:effectLst/>
                <a:latin typeface="Alvi Nastaleeq" panose="02000503000000020004" pitchFamily="2" charset="-78"/>
                <a:ea typeface="Aptos" panose="020B0004020202020204" pitchFamily="34" charset="0"/>
              </a:rPr>
              <a:t>...</a:t>
            </a:r>
            <a:r>
              <a:rPr lang="ar-SA" sz="1800" dirty="0">
                <a:effectLst/>
                <a:latin typeface="Alvi Nastaleeq" panose="02000503000000020004" pitchFamily="2" charset="-78"/>
                <a:ea typeface="Aptos" panose="020B0004020202020204" pitchFamily="34" charset="0"/>
              </a:rPr>
              <a:t>انہوں نے کہا</a:t>
            </a:r>
            <a:r>
              <a:rPr lang="en-GB" sz="1800" dirty="0">
                <a:effectLst/>
                <a:latin typeface="Alvi Nastaleeq" panose="02000503000000020004" pitchFamily="2" charset="-78"/>
                <a:ea typeface="Aptos" panose="020B0004020202020204" pitchFamily="34" charset="0"/>
              </a:rPr>
              <a:t>:</a:t>
            </a:r>
            <a:r>
              <a:rPr lang="ar-SA" sz="1800" b="1" dirty="0">
                <a:effectLst/>
                <a:latin typeface="Alvi Nastaleeq" panose="02000503000000020004" pitchFamily="2" charset="-78"/>
                <a:ea typeface="Aptos" panose="020B0004020202020204" pitchFamily="34" charset="0"/>
              </a:rPr>
              <a:t>ظَلَمْنَا أَنْفُسَنَا</a:t>
            </a:r>
            <a:r>
              <a:rPr lang="en-GB" sz="1800" b="1" dirty="0">
                <a:effectLst/>
                <a:latin typeface="Alvi Nastaleeq" panose="02000503000000020004" pitchFamily="2" charset="-78"/>
                <a:ea typeface="Aptos" panose="020B0004020202020204" pitchFamily="34" charset="0"/>
              </a:rPr>
              <a:t>"</a:t>
            </a:r>
            <a:r>
              <a:rPr lang="ar-SA" sz="1800" b="1" dirty="0">
                <a:effectLst/>
                <a:latin typeface="Alvi Nastaleeq" panose="02000503000000020004" pitchFamily="2" charset="-78"/>
                <a:ea typeface="Aptos" panose="020B0004020202020204" pitchFamily="34" charset="0"/>
              </a:rPr>
              <a:t>ہم نے اپنی جانوں پر ظلم کیا۔</a:t>
            </a:r>
            <a:r>
              <a:rPr lang="en-GB" sz="1800" b="1" dirty="0">
                <a:effectLst/>
                <a:latin typeface="Alvi Nastaleeq" panose="02000503000000020004" pitchFamily="2" charset="-78"/>
                <a:ea typeface="Aptos" panose="020B0004020202020204" pitchFamily="34" charset="0"/>
              </a:rPr>
              <a:t>"</a:t>
            </a:r>
            <a:r>
              <a:rPr lang="ar-SA" sz="1800" dirty="0">
                <a:effectLst/>
                <a:latin typeface="Alvi Nastaleeq" panose="02000503000000020004" pitchFamily="2" charset="-78"/>
                <a:ea typeface="Aptos" panose="020B0004020202020204" pitchFamily="34" charset="0"/>
              </a:rPr>
              <a:t>یہ ہے</a:t>
            </a:r>
            <a:r>
              <a:rPr lang="en-GB" sz="1800" dirty="0">
                <a:effectLst/>
                <a:latin typeface="Alvi Nastaleeq" panose="02000503000000020004" pitchFamily="2" charset="-78"/>
                <a:ea typeface="Aptos" panose="020B0004020202020204" pitchFamily="34" charset="0"/>
              </a:rPr>
              <a:t>...</a:t>
            </a:r>
            <a:r>
              <a:rPr lang="ar-SA" sz="1800" dirty="0">
                <a:effectLst/>
                <a:latin typeface="Alvi Nastaleeq" panose="02000503000000020004" pitchFamily="2" charset="-78"/>
                <a:ea typeface="Aptos" panose="020B0004020202020204" pitchFamily="34" charset="0"/>
              </a:rPr>
              <a:t>بندگی</a:t>
            </a:r>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64</a:t>
            </a:fld>
            <a:endParaRPr lang="en-GB"/>
          </a:p>
        </p:txBody>
      </p:sp>
    </p:spTree>
    <p:extLst>
      <p:ext uri="{BB962C8B-B14F-4D97-AF65-F5344CB8AC3E}">
        <p14:creationId xmlns:p14="http://schemas.microsoft.com/office/powerpoint/2010/main" val="40506975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لیکن</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آدمؑ نے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کوئی عذر نہیں بنایا۔انہوں نے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اپنا سر</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اپنے رب کے سامنے جھکا دیا۔</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65</a:t>
            </a:fld>
            <a:endParaRPr lang="en-GB"/>
          </a:p>
        </p:txBody>
      </p:sp>
    </p:spTree>
    <p:extLst>
      <p:ext uri="{BB962C8B-B14F-4D97-AF65-F5344CB8AC3E}">
        <p14:creationId xmlns:p14="http://schemas.microsoft.com/office/powerpoint/2010/main" val="30622860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دیکھئے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نبی ﷺ نے یہ نہیں فرمایا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بہترین لوگ وہ ہیں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جن سے کبھی غلطی نہ ہو۔</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فرمایا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بہترین وہ ہیں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جو غلطی کے بعد</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واپس آ جائیں۔</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66</a:t>
            </a:fld>
            <a:endParaRPr lang="en-GB"/>
          </a:p>
        </p:txBody>
      </p:sp>
    </p:spTree>
    <p:extLst>
      <p:ext uri="{BB962C8B-B14F-4D97-AF65-F5344CB8AC3E}">
        <p14:creationId xmlns:p14="http://schemas.microsoft.com/office/powerpoint/2010/main" val="1095001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200" b="1" kern="100" dirty="0">
                <a:effectLst/>
                <a:latin typeface="Alvi Nastaleeq" panose="02000503000000020004" pitchFamily="2" charset="-78"/>
                <a:ea typeface="Aptos" panose="020B0004020202020204" pitchFamily="34" charset="0"/>
                <a:cs typeface="Alvi Nastaleeq" panose="02000503000000020004" pitchFamily="2" charset="-78"/>
              </a:rPr>
              <a:t>نہیں</a:t>
            </a:r>
            <a:r>
              <a:rPr lang="en-GB" sz="12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200" kern="100" dirty="0">
                <a:effectLst/>
                <a:latin typeface="Alvi Nastaleeq" panose="02000503000000020004" pitchFamily="2" charset="-78"/>
                <a:ea typeface="Aptos" panose="020B0004020202020204" pitchFamily="34" charset="0"/>
                <a:cs typeface="Alvi Nastaleeq" panose="02000503000000020004" pitchFamily="2" charset="-78"/>
              </a:rPr>
              <a:t>ہرگز نہیں۔؛ ہم میں سے اکثر لوگ</a:t>
            </a:r>
            <a:r>
              <a:rPr lang="en-GB" sz="12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2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200" kern="100" dirty="0">
                <a:effectLst/>
                <a:latin typeface="Alvi Nastaleeq" panose="02000503000000020004" pitchFamily="2" charset="-78"/>
                <a:ea typeface="Aptos" panose="020B0004020202020204" pitchFamily="34" charset="0"/>
                <a:cs typeface="Alvi Nastaleeq" panose="02000503000000020004" pitchFamily="2" charset="-78"/>
              </a:rPr>
              <a:t>برائی کرتے وقت بھی</a:t>
            </a:r>
            <a:r>
              <a:rPr lang="en-GB" sz="12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2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200" kern="100" dirty="0">
                <a:effectLst/>
                <a:latin typeface="Alvi Nastaleeq" panose="02000503000000020004" pitchFamily="2" charset="-78"/>
                <a:ea typeface="Aptos" panose="020B0004020202020204" pitchFamily="34" charset="0"/>
                <a:cs typeface="Alvi Nastaleeq" panose="02000503000000020004" pitchFamily="2" charset="-78"/>
              </a:rPr>
              <a:t>دل کے کسی کونے میں</a:t>
            </a:r>
            <a:r>
              <a:rPr lang="en-GB" sz="12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2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200" kern="100" dirty="0">
                <a:effectLst/>
                <a:latin typeface="Alvi Nastaleeq" panose="02000503000000020004" pitchFamily="2" charset="-78"/>
                <a:ea typeface="Aptos" panose="020B0004020202020204" pitchFamily="34" charset="0"/>
                <a:cs typeface="Alvi Nastaleeq" panose="02000503000000020004" pitchFamily="2" charset="-78"/>
              </a:rPr>
              <a:t>اسے برا ہی سمجھ رہے ہوتے ہیں۔</a:t>
            </a:r>
            <a:endParaRPr lang="en-GB" sz="12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1200" kern="100" dirty="0">
                <a:effectLst/>
                <a:latin typeface="Alvi Nastaleeq" panose="02000503000000020004" pitchFamily="2" charset="-78"/>
                <a:ea typeface="Aptos" panose="020B0004020202020204" pitchFamily="34" charset="0"/>
                <a:cs typeface="Alvi Nastaleeq" panose="02000503000000020004" pitchFamily="2" charset="-78"/>
              </a:rPr>
              <a:t>پھر</a:t>
            </a:r>
            <a:r>
              <a:rPr lang="en-GB" sz="12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2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200" kern="100" dirty="0">
                <a:effectLst/>
                <a:latin typeface="Alvi Nastaleeq" panose="02000503000000020004" pitchFamily="2" charset="-78"/>
                <a:ea typeface="Aptos" panose="020B0004020202020204" pitchFamily="34" charset="0"/>
                <a:cs typeface="Alvi Nastaleeq" panose="02000503000000020004" pitchFamily="2" charset="-78"/>
              </a:rPr>
              <a:t>آخر وہ کون ہے</a:t>
            </a:r>
            <a:r>
              <a:rPr lang="en-GB" sz="12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2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200" kern="100" dirty="0">
                <a:effectLst/>
                <a:latin typeface="Alvi Nastaleeq" panose="02000503000000020004" pitchFamily="2" charset="-78"/>
                <a:ea typeface="Aptos" panose="020B0004020202020204" pitchFamily="34" charset="0"/>
                <a:cs typeface="Alvi Nastaleeq" panose="02000503000000020004" pitchFamily="2" charset="-78"/>
              </a:rPr>
              <a:t>جو ہر مرتبہ</a:t>
            </a:r>
            <a:r>
              <a:rPr lang="en-GB" sz="12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2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200" kern="100" dirty="0">
                <a:effectLst/>
                <a:latin typeface="Alvi Nastaleeq" panose="02000503000000020004" pitchFamily="2" charset="-78"/>
                <a:ea typeface="Aptos" panose="020B0004020202020204" pitchFamily="34" charset="0"/>
                <a:cs typeface="Alvi Nastaleeq" panose="02000503000000020004" pitchFamily="2" charset="-78"/>
              </a:rPr>
              <a:t>ہمارے ارادے کو کمزور کر دیتا ہے؟یہی وہ سوال ہے</a:t>
            </a:r>
            <a:r>
              <a:rPr lang="en-GB" sz="12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2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200" kern="100" dirty="0">
                <a:effectLst/>
                <a:latin typeface="Alvi Nastaleeq" panose="02000503000000020004" pitchFamily="2" charset="-78"/>
                <a:ea typeface="Aptos" panose="020B0004020202020204" pitchFamily="34" charset="0"/>
                <a:cs typeface="Alvi Nastaleeq" panose="02000503000000020004" pitchFamily="2" charset="-78"/>
              </a:rPr>
              <a:t>جس کا جواب آج قرآن ہمیں دینے والا ہے۔</a:t>
            </a:r>
            <a:endParaRPr lang="en-GB" sz="12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endParaRPr lang="en-GB" sz="12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1200" kern="100" dirty="0">
                <a:effectLst/>
                <a:latin typeface="Alvi Nastaleeq" panose="02000503000000020004" pitchFamily="2" charset="-78"/>
                <a:ea typeface="Aptos" panose="020B0004020202020204" pitchFamily="34" charset="0"/>
                <a:cs typeface="Alvi Nastaleeq" panose="02000503000000020004" pitchFamily="2" charset="-78"/>
              </a:rPr>
              <a:t>کتنی مرتبہ آپ نے ارادہ کیا ہوگا</a:t>
            </a:r>
            <a:r>
              <a:rPr lang="en-GB" sz="1200" kern="100" dirty="0">
                <a:effectLst/>
                <a:latin typeface="Alvi Nastaleeq" panose="02000503000000020004" pitchFamily="2" charset="-78"/>
                <a:ea typeface="Aptos" panose="020B0004020202020204" pitchFamily="34" charset="0"/>
                <a:cs typeface="Alvi Nastaleeq" panose="02000503000000020004" pitchFamily="2" charset="-78"/>
              </a:rPr>
              <a:t>...</a:t>
            </a: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3</a:t>
            </a:fld>
            <a:endParaRPr lang="en-GB"/>
          </a:p>
        </p:txBody>
      </p:sp>
    </p:spTree>
    <p:extLst>
      <p:ext uri="{BB962C8B-B14F-4D97-AF65-F5344CB8AC3E}">
        <p14:creationId xmlns:p14="http://schemas.microsoft.com/office/powerpoint/2010/main" val="39957298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اور اب</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وہ آیت</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جس پر پوری انسانیت کو سجدۂ شکر ادا کرنا چاہیے۔ سبحان اللہ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آدمؑ</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واپس چل پڑے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اور</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اللہ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ان سے پہلے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رحمت کے ساتھ ان کی طرف متوجہ ہو گیا۔</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اسی لیے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اللہ نے اپنا نام رکھا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التواب</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یعنی</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وہ ذات</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جو اپنے بندے کی واپسی کو قبول کرتی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67</a:t>
            </a:fld>
            <a:endParaRPr lang="en-GB"/>
          </a:p>
        </p:txBody>
      </p:sp>
    </p:spTree>
    <p:extLst>
      <p:ext uri="{BB962C8B-B14F-4D97-AF65-F5344CB8AC3E}">
        <p14:creationId xmlns:p14="http://schemas.microsoft.com/office/powerpoint/2010/main" val="16333604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اب تک</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ہم نے شیطان کی چالیں دیکھیں۔اس کا تکبر</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 کا حسد</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 کا وسوسہ</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 کی جھوٹی خیرخواہی</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p>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 کا دھیرے دھیرے بہکانا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اور اس کا فوری فائدہ دکھا کر انجام چھپا دینا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68</a:t>
            </a:fld>
            <a:endParaRPr lang="en-GB"/>
          </a:p>
        </p:txBody>
      </p:sp>
    </p:spTree>
    <p:extLst>
      <p:ext uri="{BB962C8B-B14F-4D97-AF65-F5344CB8AC3E}">
        <p14:creationId xmlns:p14="http://schemas.microsoft.com/office/powerpoint/2010/main" val="3970432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غور کیجیے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قرآن نے یہ نہیں فرمایا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شیطان طاقتور ہے۔بلکہ فرمایا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اس کا مکر کمزور ہے۔</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پھر سوال پیدا ہوتا 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p>
          <a:p>
            <a:pPr marL="0" marR="0" algn="r" rtl="1">
              <a:lnSpc>
                <a:spcPct val="115000"/>
              </a:lnSpc>
              <a:spcBef>
                <a:spcPts val="0"/>
              </a:spcBef>
              <a:spcAft>
                <a:spcPts val="800"/>
              </a:spcAft>
            </a:pP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پھر ہم بار بار ہارتے کیوں ہیں؟</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 لیے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کہ ہم</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اکثر</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بغیر ہتھیار کے میدان میں اتر جاتے ہیں۔</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70</a:t>
            </a:fld>
            <a:endParaRPr lang="en-GB"/>
          </a:p>
        </p:txBody>
      </p:sp>
    </p:spTree>
    <p:extLst>
      <p:ext uri="{BB962C8B-B14F-4D97-AF65-F5344CB8AC3E}">
        <p14:creationId xmlns:p14="http://schemas.microsoft.com/office/powerpoint/2010/main" val="1109946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قرآن نہیں کہتا۔؛ قرآن تو ایک بالکل مختلف حقیقت بیان کرتا ہے۔؛ </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6</a:t>
            </a:fld>
            <a:endParaRPr lang="en-GB"/>
          </a:p>
        </p:txBody>
      </p:sp>
    </p:spTree>
    <p:extLst>
      <p:ext uri="{BB962C8B-B14F-4D97-AF65-F5344CB8AC3E}">
        <p14:creationId xmlns:p14="http://schemas.microsoft.com/office/powerpoint/2010/main" val="2753953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غور کیجیے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اللہ نے یہ نہیں فرمایا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وہ لوگوں کے ہاتھوں میں داخل ہوتا ہے۔؛ 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ان کے دماغ پر قبضہ کر لیتا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بلکہ فرمایا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وہ صرف وسوسہ ڈالتا ہے۔؛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یعنی</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وہ دروازہ نہیں توڑ سکتا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صرف دستک دیتا ہے۔</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7</a:t>
            </a:fld>
            <a:endParaRPr lang="en-GB"/>
          </a:p>
        </p:txBody>
      </p:sp>
    </p:spTree>
    <p:extLst>
      <p:ext uri="{BB962C8B-B14F-4D97-AF65-F5344CB8AC3E}">
        <p14:creationId xmlns:p14="http://schemas.microsoft.com/office/powerpoint/2010/main" val="186842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اس کا جواب ہمیں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تاریخ کے پہلے انسان سے ملے گا۔؛ آج ہم</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کسی فلسفی کے پاس نہیں جائیں گے۔؛ کسی ماہرِ نفسیات کے پاس نہیں جائیں گے۔	ہم</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براہِ راست</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قرآن کے پہلے انسانی واقعے کی طرف جائیں گے۔۔</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8</a:t>
            </a:fld>
            <a:endParaRPr lang="en-GB"/>
          </a:p>
        </p:txBody>
      </p:sp>
    </p:spTree>
    <p:extLst>
      <p:ext uri="{BB962C8B-B14F-4D97-AF65-F5344CB8AC3E}">
        <p14:creationId xmlns:p14="http://schemas.microsoft.com/office/powerpoint/2010/main" val="3433011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اگر میں آپ سے پوچھوں</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دنیا کا پہلا گناہ کون سا تھا؟؛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شاید کوئی کہے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شرک</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کوئی کہے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قتل</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کوئی کہے</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زنا</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لیکن</a:t>
            </a:r>
            <a:r>
              <a:rPr lang="en-GB" sz="1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kern="100" dirty="0">
                <a:effectLst/>
                <a:latin typeface="Alvi Nastaleeq" panose="02000503000000020004" pitchFamily="2" charset="-78"/>
                <a:ea typeface="Aptos" panose="020B0004020202020204" pitchFamily="34" charset="0"/>
                <a:cs typeface="Alvi Nastaleeq" panose="02000503000000020004" pitchFamily="2" charset="-78"/>
              </a:rPr>
              <a:t>قرآن ہمیں ایک حیران کن حقیقت بتاتا ہے۔</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دنیا کا پہلا گناہ نہ شرک تھا</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b="1"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نہ قتل</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b="1"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نہ زنا</a:t>
            </a:r>
            <a:r>
              <a:rPr lang="en-GB" sz="18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1800" b="1"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1800" b="1" kern="100" dirty="0">
                <a:effectLst/>
                <a:latin typeface="Alvi Nastaleeq" panose="02000503000000020004" pitchFamily="2" charset="-78"/>
                <a:ea typeface="Aptos" panose="020B0004020202020204" pitchFamily="34" charset="0"/>
                <a:cs typeface="Alvi Nastaleeq" panose="02000503000000020004" pitchFamily="2" charset="-78"/>
              </a:rPr>
              <a:t>دنیا کا پہلا گناہ... تکبر تھا۔</a:t>
            </a:r>
            <a:endParaRPr lang="en-GB" sz="1800" kern="100" dirty="0">
              <a:effectLst/>
              <a:latin typeface="Alvi Nastaleeq" panose="02000503000000020004" pitchFamily="2" charset="-78"/>
              <a:ea typeface="Aptos" panose="020B0004020202020204" pitchFamily="34" charset="0"/>
              <a:cs typeface="Alvi Nastaleeq" panose="02000503000000020004" pitchFamily="2" charset="-78"/>
            </a:endParaRPr>
          </a:p>
          <a:p>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10</a:t>
            </a:fld>
            <a:endParaRPr lang="en-GB"/>
          </a:p>
        </p:txBody>
      </p:sp>
    </p:spTree>
    <p:extLst>
      <p:ext uri="{BB962C8B-B14F-4D97-AF65-F5344CB8AC3E}">
        <p14:creationId xmlns:p14="http://schemas.microsoft.com/office/powerpoint/2010/main" val="3594649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A" sz="1800" dirty="0">
                <a:effectLst/>
                <a:ea typeface="Aptos" panose="020B0004020202020204" pitchFamily="34" charset="0"/>
                <a:cs typeface="Alvi Nastaleeq" panose="02000503000000020004" pitchFamily="2" charset="-78"/>
              </a:rPr>
              <a:t>آئیے</a:t>
            </a:r>
            <a:r>
              <a:rPr lang="en-GB" sz="1800" dirty="0">
                <a:effectLst/>
                <a:latin typeface="Alvi Nastaleeq" panose="02000503000000020004" pitchFamily="2" charset="-78"/>
                <a:ea typeface="Aptos" panose="020B0004020202020204" pitchFamily="34" charset="0"/>
              </a:rPr>
              <a:t>...</a:t>
            </a:r>
            <a:r>
              <a:rPr lang="ur-PK" sz="1800" dirty="0">
                <a:effectLst/>
                <a:latin typeface="Alvi Nastaleeq" panose="02000503000000020004" pitchFamily="2" charset="-78"/>
                <a:ea typeface="Aptos" panose="020B0004020202020204" pitchFamily="34" charset="0"/>
              </a:rPr>
              <a:t>؛  </a:t>
            </a:r>
            <a:r>
              <a:rPr lang="ar-SA" sz="1800" dirty="0">
                <a:effectLst/>
                <a:ea typeface="Aptos" panose="020B0004020202020204" pitchFamily="34" charset="0"/>
                <a:cs typeface="Alvi Nastaleeq" panose="02000503000000020004" pitchFamily="2" charset="-78"/>
              </a:rPr>
              <a:t>قرآن کی طرف چلتے ہیں۔	اللہ تعالیٰ فرماتے ہیں</a:t>
            </a:r>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11</a:t>
            </a:fld>
            <a:endParaRPr lang="en-GB"/>
          </a:p>
        </p:txBody>
      </p:sp>
    </p:spTree>
    <p:extLst>
      <p:ext uri="{BB962C8B-B14F-4D97-AF65-F5344CB8AC3E}">
        <p14:creationId xmlns:p14="http://schemas.microsoft.com/office/powerpoint/2010/main" val="122104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A" sz="1800" dirty="0">
                <a:effectLst/>
                <a:ea typeface="Aptos" panose="020B0004020202020204" pitchFamily="34" charset="0"/>
                <a:cs typeface="Alvi Nastaleeq" panose="02000503000000020004" pitchFamily="2" charset="-78"/>
              </a:rPr>
              <a:t>آئیے</a:t>
            </a:r>
            <a:r>
              <a:rPr lang="en-GB" sz="1800" dirty="0">
                <a:effectLst/>
                <a:latin typeface="Alvi Nastaleeq" panose="02000503000000020004" pitchFamily="2" charset="-78"/>
                <a:ea typeface="Aptos" panose="020B0004020202020204" pitchFamily="34" charset="0"/>
              </a:rPr>
              <a:t>...</a:t>
            </a:r>
            <a:r>
              <a:rPr lang="ur-PK" sz="1800" dirty="0">
                <a:effectLst/>
                <a:latin typeface="Alvi Nastaleeq" panose="02000503000000020004" pitchFamily="2" charset="-78"/>
                <a:ea typeface="Aptos" panose="020B0004020202020204" pitchFamily="34" charset="0"/>
              </a:rPr>
              <a:t>؛  </a:t>
            </a:r>
            <a:r>
              <a:rPr lang="ar-SA" sz="1800" dirty="0">
                <a:effectLst/>
                <a:ea typeface="Aptos" panose="020B0004020202020204" pitchFamily="34" charset="0"/>
                <a:cs typeface="Alvi Nastaleeq" panose="02000503000000020004" pitchFamily="2" charset="-78"/>
              </a:rPr>
              <a:t>قرآن کی طرف چلتے ہیں۔	اللہ تعالیٰ فرماتے ہیں</a:t>
            </a:r>
            <a:endParaRPr lang="en-GB" dirty="0"/>
          </a:p>
        </p:txBody>
      </p:sp>
      <p:sp>
        <p:nvSpPr>
          <p:cNvPr id="4" name="Slide Number Placeholder 3"/>
          <p:cNvSpPr>
            <a:spLocks noGrp="1"/>
          </p:cNvSpPr>
          <p:nvPr>
            <p:ph type="sldNum" sz="quarter" idx="5"/>
          </p:nvPr>
        </p:nvSpPr>
        <p:spPr/>
        <p:txBody>
          <a:bodyPr/>
          <a:lstStyle/>
          <a:p>
            <a:fld id="{B5175277-75AD-4F86-8C01-5F2FB5B1CF13}" type="slidenum">
              <a:rPr lang="en-GB" smtClean="0"/>
              <a:t>12</a:t>
            </a:fld>
            <a:endParaRPr lang="en-GB"/>
          </a:p>
        </p:txBody>
      </p:sp>
    </p:spTree>
    <p:extLst>
      <p:ext uri="{BB962C8B-B14F-4D97-AF65-F5344CB8AC3E}">
        <p14:creationId xmlns:p14="http://schemas.microsoft.com/office/powerpoint/2010/main" val="429905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02F19-69F1-2D6E-50AB-0BFBE57ADB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9181F0E-85AE-ADE5-A5B9-A2B44C6DC8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12203BE-9575-0BA7-5E90-53A4849DBC81}"/>
              </a:ext>
            </a:extLst>
          </p:cNvPr>
          <p:cNvSpPr>
            <a:spLocks noGrp="1"/>
          </p:cNvSpPr>
          <p:nvPr>
            <p:ph type="dt" sz="half" idx="10"/>
          </p:nvPr>
        </p:nvSpPr>
        <p:spPr/>
        <p:txBody>
          <a:bodyPr/>
          <a:lstStyle/>
          <a:p>
            <a:fld id="{F48E3204-BD12-47DD-93CE-9E3BFFDFBA35}" type="datetimeFigureOut">
              <a:rPr lang="en-GB" smtClean="0"/>
              <a:t>01/08/2026</a:t>
            </a:fld>
            <a:endParaRPr lang="en-GB"/>
          </a:p>
        </p:txBody>
      </p:sp>
      <p:sp>
        <p:nvSpPr>
          <p:cNvPr id="5" name="Footer Placeholder 4">
            <a:extLst>
              <a:ext uri="{FF2B5EF4-FFF2-40B4-BE49-F238E27FC236}">
                <a16:creationId xmlns:a16="http://schemas.microsoft.com/office/drawing/2014/main" id="{0C044E42-DE2B-5F06-0F0D-493F395A6C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ADA91F-450D-F2D7-8F6E-57669A15A961}"/>
              </a:ext>
            </a:extLst>
          </p:cNvPr>
          <p:cNvSpPr>
            <a:spLocks noGrp="1"/>
          </p:cNvSpPr>
          <p:nvPr>
            <p:ph type="sldNum" sz="quarter" idx="12"/>
          </p:nvPr>
        </p:nvSpPr>
        <p:spPr/>
        <p:txBody>
          <a:bodyPr/>
          <a:lstStyle/>
          <a:p>
            <a:fld id="{4525D79F-6B5D-49D0-A896-C4A7A49F8732}" type="slidenum">
              <a:rPr lang="en-GB" smtClean="0"/>
              <a:t>‹#›</a:t>
            </a:fld>
            <a:endParaRPr lang="en-GB"/>
          </a:p>
        </p:txBody>
      </p:sp>
    </p:spTree>
    <p:extLst>
      <p:ext uri="{BB962C8B-B14F-4D97-AF65-F5344CB8AC3E}">
        <p14:creationId xmlns:p14="http://schemas.microsoft.com/office/powerpoint/2010/main" val="3256751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1E6FB-2C1B-3099-C558-92F847B7F8E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076BF5-AED2-74CE-6566-FD59CD87A9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93C4F6-F170-6FA1-E6D3-8DDAB9ADCC36}"/>
              </a:ext>
            </a:extLst>
          </p:cNvPr>
          <p:cNvSpPr>
            <a:spLocks noGrp="1"/>
          </p:cNvSpPr>
          <p:nvPr>
            <p:ph type="dt" sz="half" idx="10"/>
          </p:nvPr>
        </p:nvSpPr>
        <p:spPr/>
        <p:txBody>
          <a:bodyPr/>
          <a:lstStyle/>
          <a:p>
            <a:fld id="{F48E3204-BD12-47DD-93CE-9E3BFFDFBA35}" type="datetimeFigureOut">
              <a:rPr lang="en-GB" smtClean="0"/>
              <a:t>01/08/2026</a:t>
            </a:fld>
            <a:endParaRPr lang="en-GB"/>
          </a:p>
        </p:txBody>
      </p:sp>
      <p:sp>
        <p:nvSpPr>
          <p:cNvPr id="5" name="Footer Placeholder 4">
            <a:extLst>
              <a:ext uri="{FF2B5EF4-FFF2-40B4-BE49-F238E27FC236}">
                <a16:creationId xmlns:a16="http://schemas.microsoft.com/office/drawing/2014/main" id="{31962996-0986-38D8-6F51-0A40610A51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151F75-E50E-D31F-B757-2D3AA679628C}"/>
              </a:ext>
            </a:extLst>
          </p:cNvPr>
          <p:cNvSpPr>
            <a:spLocks noGrp="1"/>
          </p:cNvSpPr>
          <p:nvPr>
            <p:ph type="sldNum" sz="quarter" idx="12"/>
          </p:nvPr>
        </p:nvSpPr>
        <p:spPr/>
        <p:txBody>
          <a:bodyPr/>
          <a:lstStyle/>
          <a:p>
            <a:fld id="{4525D79F-6B5D-49D0-A896-C4A7A49F8732}" type="slidenum">
              <a:rPr lang="en-GB" smtClean="0"/>
              <a:t>‹#›</a:t>
            </a:fld>
            <a:endParaRPr lang="en-GB"/>
          </a:p>
        </p:txBody>
      </p:sp>
    </p:spTree>
    <p:extLst>
      <p:ext uri="{BB962C8B-B14F-4D97-AF65-F5344CB8AC3E}">
        <p14:creationId xmlns:p14="http://schemas.microsoft.com/office/powerpoint/2010/main" val="2440490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57DE91-3324-B456-A0A6-847CB70E9E6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942929-ECFD-80EF-0382-A48019D081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CEB712-C800-90F9-38A6-14C307D7D521}"/>
              </a:ext>
            </a:extLst>
          </p:cNvPr>
          <p:cNvSpPr>
            <a:spLocks noGrp="1"/>
          </p:cNvSpPr>
          <p:nvPr>
            <p:ph type="dt" sz="half" idx="10"/>
          </p:nvPr>
        </p:nvSpPr>
        <p:spPr/>
        <p:txBody>
          <a:bodyPr/>
          <a:lstStyle/>
          <a:p>
            <a:fld id="{F48E3204-BD12-47DD-93CE-9E3BFFDFBA35}" type="datetimeFigureOut">
              <a:rPr lang="en-GB" smtClean="0"/>
              <a:t>01/08/2026</a:t>
            </a:fld>
            <a:endParaRPr lang="en-GB"/>
          </a:p>
        </p:txBody>
      </p:sp>
      <p:sp>
        <p:nvSpPr>
          <p:cNvPr id="5" name="Footer Placeholder 4">
            <a:extLst>
              <a:ext uri="{FF2B5EF4-FFF2-40B4-BE49-F238E27FC236}">
                <a16:creationId xmlns:a16="http://schemas.microsoft.com/office/drawing/2014/main" id="{04FE52E8-5E19-4BBD-531F-CE0E035AAD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8F4C3B-8A16-BCC7-F5B1-267CD4E35C16}"/>
              </a:ext>
            </a:extLst>
          </p:cNvPr>
          <p:cNvSpPr>
            <a:spLocks noGrp="1"/>
          </p:cNvSpPr>
          <p:nvPr>
            <p:ph type="sldNum" sz="quarter" idx="12"/>
          </p:nvPr>
        </p:nvSpPr>
        <p:spPr/>
        <p:txBody>
          <a:bodyPr/>
          <a:lstStyle/>
          <a:p>
            <a:fld id="{4525D79F-6B5D-49D0-A896-C4A7A49F8732}" type="slidenum">
              <a:rPr lang="en-GB" smtClean="0"/>
              <a:t>‹#›</a:t>
            </a:fld>
            <a:endParaRPr lang="en-GB"/>
          </a:p>
        </p:txBody>
      </p:sp>
    </p:spTree>
    <p:extLst>
      <p:ext uri="{BB962C8B-B14F-4D97-AF65-F5344CB8AC3E}">
        <p14:creationId xmlns:p14="http://schemas.microsoft.com/office/powerpoint/2010/main" val="3575698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A63E4-B0C7-3117-F588-77E907496E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0EB2922-361E-A0C8-A584-B66F7F5A73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366E21-6BBB-F61C-8849-4F7EA481CF53}"/>
              </a:ext>
            </a:extLst>
          </p:cNvPr>
          <p:cNvSpPr>
            <a:spLocks noGrp="1"/>
          </p:cNvSpPr>
          <p:nvPr>
            <p:ph type="dt" sz="half" idx="10"/>
          </p:nvPr>
        </p:nvSpPr>
        <p:spPr/>
        <p:txBody>
          <a:bodyPr/>
          <a:lstStyle/>
          <a:p>
            <a:fld id="{F48E3204-BD12-47DD-93CE-9E3BFFDFBA35}" type="datetimeFigureOut">
              <a:rPr lang="en-GB" smtClean="0"/>
              <a:t>01/08/2026</a:t>
            </a:fld>
            <a:endParaRPr lang="en-GB"/>
          </a:p>
        </p:txBody>
      </p:sp>
      <p:sp>
        <p:nvSpPr>
          <p:cNvPr id="5" name="Footer Placeholder 4">
            <a:extLst>
              <a:ext uri="{FF2B5EF4-FFF2-40B4-BE49-F238E27FC236}">
                <a16:creationId xmlns:a16="http://schemas.microsoft.com/office/drawing/2014/main" id="{D500F0B5-3616-3CA8-A7E5-7AA578F2FC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8DFE31-8A69-4F48-3699-FC7031C113DE}"/>
              </a:ext>
            </a:extLst>
          </p:cNvPr>
          <p:cNvSpPr>
            <a:spLocks noGrp="1"/>
          </p:cNvSpPr>
          <p:nvPr>
            <p:ph type="sldNum" sz="quarter" idx="12"/>
          </p:nvPr>
        </p:nvSpPr>
        <p:spPr/>
        <p:txBody>
          <a:bodyPr/>
          <a:lstStyle/>
          <a:p>
            <a:fld id="{4525D79F-6B5D-49D0-A896-C4A7A49F8732}" type="slidenum">
              <a:rPr lang="en-GB" smtClean="0"/>
              <a:t>‹#›</a:t>
            </a:fld>
            <a:endParaRPr lang="en-GB"/>
          </a:p>
        </p:txBody>
      </p:sp>
    </p:spTree>
    <p:extLst>
      <p:ext uri="{BB962C8B-B14F-4D97-AF65-F5344CB8AC3E}">
        <p14:creationId xmlns:p14="http://schemas.microsoft.com/office/powerpoint/2010/main" val="2617689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69A1-E967-A1C6-554A-4844FD1A52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9C55ED1-940A-38D2-CDE7-D7D3EBB1CAF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6C2FBF-DC85-7EDD-A99E-6DC2A8AABA57}"/>
              </a:ext>
            </a:extLst>
          </p:cNvPr>
          <p:cNvSpPr>
            <a:spLocks noGrp="1"/>
          </p:cNvSpPr>
          <p:nvPr>
            <p:ph type="dt" sz="half" idx="10"/>
          </p:nvPr>
        </p:nvSpPr>
        <p:spPr/>
        <p:txBody>
          <a:bodyPr/>
          <a:lstStyle/>
          <a:p>
            <a:fld id="{F48E3204-BD12-47DD-93CE-9E3BFFDFBA35}" type="datetimeFigureOut">
              <a:rPr lang="en-GB" smtClean="0"/>
              <a:t>01/08/2026</a:t>
            </a:fld>
            <a:endParaRPr lang="en-GB"/>
          </a:p>
        </p:txBody>
      </p:sp>
      <p:sp>
        <p:nvSpPr>
          <p:cNvPr id="5" name="Footer Placeholder 4">
            <a:extLst>
              <a:ext uri="{FF2B5EF4-FFF2-40B4-BE49-F238E27FC236}">
                <a16:creationId xmlns:a16="http://schemas.microsoft.com/office/drawing/2014/main" id="{C36BC000-CD1B-BECA-7824-11BB619E17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0C8DDA-F045-580F-A740-08FBB30225A1}"/>
              </a:ext>
            </a:extLst>
          </p:cNvPr>
          <p:cNvSpPr>
            <a:spLocks noGrp="1"/>
          </p:cNvSpPr>
          <p:nvPr>
            <p:ph type="sldNum" sz="quarter" idx="12"/>
          </p:nvPr>
        </p:nvSpPr>
        <p:spPr/>
        <p:txBody>
          <a:bodyPr/>
          <a:lstStyle/>
          <a:p>
            <a:fld id="{4525D79F-6B5D-49D0-A896-C4A7A49F8732}" type="slidenum">
              <a:rPr lang="en-GB" smtClean="0"/>
              <a:t>‹#›</a:t>
            </a:fld>
            <a:endParaRPr lang="en-GB"/>
          </a:p>
        </p:txBody>
      </p:sp>
    </p:spTree>
    <p:extLst>
      <p:ext uri="{BB962C8B-B14F-4D97-AF65-F5344CB8AC3E}">
        <p14:creationId xmlns:p14="http://schemas.microsoft.com/office/powerpoint/2010/main" val="2249310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E96AA-EF22-C35C-8827-ED56DBBB48B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A6DD76-9F48-1C1F-D5AC-952DAA5E41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9BDAC5A-919F-D4AA-2A66-B40C615BDC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42CC1AB-5305-0E52-2B29-815BB9561EBA}"/>
              </a:ext>
            </a:extLst>
          </p:cNvPr>
          <p:cNvSpPr>
            <a:spLocks noGrp="1"/>
          </p:cNvSpPr>
          <p:nvPr>
            <p:ph type="dt" sz="half" idx="10"/>
          </p:nvPr>
        </p:nvSpPr>
        <p:spPr/>
        <p:txBody>
          <a:bodyPr/>
          <a:lstStyle/>
          <a:p>
            <a:fld id="{F48E3204-BD12-47DD-93CE-9E3BFFDFBA35}" type="datetimeFigureOut">
              <a:rPr lang="en-GB" smtClean="0"/>
              <a:t>01/08/2026</a:t>
            </a:fld>
            <a:endParaRPr lang="en-GB"/>
          </a:p>
        </p:txBody>
      </p:sp>
      <p:sp>
        <p:nvSpPr>
          <p:cNvPr id="6" name="Footer Placeholder 5">
            <a:extLst>
              <a:ext uri="{FF2B5EF4-FFF2-40B4-BE49-F238E27FC236}">
                <a16:creationId xmlns:a16="http://schemas.microsoft.com/office/drawing/2014/main" id="{EFA35BD7-2484-FB0E-A83E-AD4DC4ECA3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0FFB726-885B-3474-2D99-D1FC3EE78A13}"/>
              </a:ext>
            </a:extLst>
          </p:cNvPr>
          <p:cNvSpPr>
            <a:spLocks noGrp="1"/>
          </p:cNvSpPr>
          <p:nvPr>
            <p:ph type="sldNum" sz="quarter" idx="12"/>
          </p:nvPr>
        </p:nvSpPr>
        <p:spPr/>
        <p:txBody>
          <a:bodyPr/>
          <a:lstStyle/>
          <a:p>
            <a:fld id="{4525D79F-6B5D-49D0-A896-C4A7A49F8732}" type="slidenum">
              <a:rPr lang="en-GB" smtClean="0"/>
              <a:t>‹#›</a:t>
            </a:fld>
            <a:endParaRPr lang="en-GB"/>
          </a:p>
        </p:txBody>
      </p:sp>
    </p:spTree>
    <p:extLst>
      <p:ext uri="{BB962C8B-B14F-4D97-AF65-F5344CB8AC3E}">
        <p14:creationId xmlns:p14="http://schemas.microsoft.com/office/powerpoint/2010/main" val="612894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7C835-CF0B-713D-1EF6-DF5C9D12EA1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B42FF3-AB0A-0DD8-6EF9-7CFCA9136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25942F-DAD9-59FF-E62D-246C115C86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534B4EA-59AB-43EA-10C5-0AF54C1524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77213F-2FC8-0B7A-891B-A7A9D5227D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220B782-9F04-3909-3C02-926172ECB0C8}"/>
              </a:ext>
            </a:extLst>
          </p:cNvPr>
          <p:cNvSpPr>
            <a:spLocks noGrp="1"/>
          </p:cNvSpPr>
          <p:nvPr>
            <p:ph type="dt" sz="half" idx="10"/>
          </p:nvPr>
        </p:nvSpPr>
        <p:spPr/>
        <p:txBody>
          <a:bodyPr/>
          <a:lstStyle/>
          <a:p>
            <a:fld id="{F48E3204-BD12-47DD-93CE-9E3BFFDFBA35}" type="datetimeFigureOut">
              <a:rPr lang="en-GB" smtClean="0"/>
              <a:t>01/08/2026</a:t>
            </a:fld>
            <a:endParaRPr lang="en-GB"/>
          </a:p>
        </p:txBody>
      </p:sp>
      <p:sp>
        <p:nvSpPr>
          <p:cNvPr id="8" name="Footer Placeholder 7">
            <a:extLst>
              <a:ext uri="{FF2B5EF4-FFF2-40B4-BE49-F238E27FC236}">
                <a16:creationId xmlns:a16="http://schemas.microsoft.com/office/drawing/2014/main" id="{5CA1BFFC-F3CE-A81F-59D5-B58FA50EB23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D3209F-8DD1-C3FC-2467-417773636B0C}"/>
              </a:ext>
            </a:extLst>
          </p:cNvPr>
          <p:cNvSpPr>
            <a:spLocks noGrp="1"/>
          </p:cNvSpPr>
          <p:nvPr>
            <p:ph type="sldNum" sz="quarter" idx="12"/>
          </p:nvPr>
        </p:nvSpPr>
        <p:spPr/>
        <p:txBody>
          <a:bodyPr/>
          <a:lstStyle/>
          <a:p>
            <a:fld id="{4525D79F-6B5D-49D0-A896-C4A7A49F8732}" type="slidenum">
              <a:rPr lang="en-GB" smtClean="0"/>
              <a:t>‹#›</a:t>
            </a:fld>
            <a:endParaRPr lang="en-GB"/>
          </a:p>
        </p:txBody>
      </p:sp>
    </p:spTree>
    <p:extLst>
      <p:ext uri="{BB962C8B-B14F-4D97-AF65-F5344CB8AC3E}">
        <p14:creationId xmlns:p14="http://schemas.microsoft.com/office/powerpoint/2010/main" val="4278198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F52DE-C4BE-855C-AE96-A40A6121830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5303E92-39A0-68F9-DCC4-7D8E1B14608D}"/>
              </a:ext>
            </a:extLst>
          </p:cNvPr>
          <p:cNvSpPr>
            <a:spLocks noGrp="1"/>
          </p:cNvSpPr>
          <p:nvPr>
            <p:ph type="dt" sz="half" idx="10"/>
          </p:nvPr>
        </p:nvSpPr>
        <p:spPr/>
        <p:txBody>
          <a:bodyPr/>
          <a:lstStyle/>
          <a:p>
            <a:fld id="{F48E3204-BD12-47DD-93CE-9E3BFFDFBA35}" type="datetimeFigureOut">
              <a:rPr lang="en-GB" smtClean="0"/>
              <a:t>01/08/2026</a:t>
            </a:fld>
            <a:endParaRPr lang="en-GB"/>
          </a:p>
        </p:txBody>
      </p:sp>
      <p:sp>
        <p:nvSpPr>
          <p:cNvPr id="4" name="Footer Placeholder 3">
            <a:extLst>
              <a:ext uri="{FF2B5EF4-FFF2-40B4-BE49-F238E27FC236}">
                <a16:creationId xmlns:a16="http://schemas.microsoft.com/office/drawing/2014/main" id="{55409BDF-A2D2-8CE0-7B6E-B0EA950219E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054D375-B72B-6D53-CA2A-9785151BC053}"/>
              </a:ext>
            </a:extLst>
          </p:cNvPr>
          <p:cNvSpPr>
            <a:spLocks noGrp="1"/>
          </p:cNvSpPr>
          <p:nvPr>
            <p:ph type="sldNum" sz="quarter" idx="12"/>
          </p:nvPr>
        </p:nvSpPr>
        <p:spPr/>
        <p:txBody>
          <a:bodyPr/>
          <a:lstStyle/>
          <a:p>
            <a:fld id="{4525D79F-6B5D-49D0-A896-C4A7A49F8732}" type="slidenum">
              <a:rPr lang="en-GB" smtClean="0"/>
              <a:t>‹#›</a:t>
            </a:fld>
            <a:endParaRPr lang="en-GB"/>
          </a:p>
        </p:txBody>
      </p:sp>
    </p:spTree>
    <p:extLst>
      <p:ext uri="{BB962C8B-B14F-4D97-AF65-F5344CB8AC3E}">
        <p14:creationId xmlns:p14="http://schemas.microsoft.com/office/powerpoint/2010/main" val="994586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2BB0ED-B639-4617-7532-A908A608BA03}"/>
              </a:ext>
            </a:extLst>
          </p:cNvPr>
          <p:cNvSpPr>
            <a:spLocks noGrp="1"/>
          </p:cNvSpPr>
          <p:nvPr>
            <p:ph type="dt" sz="half" idx="10"/>
          </p:nvPr>
        </p:nvSpPr>
        <p:spPr/>
        <p:txBody>
          <a:bodyPr/>
          <a:lstStyle/>
          <a:p>
            <a:fld id="{F48E3204-BD12-47DD-93CE-9E3BFFDFBA35}" type="datetimeFigureOut">
              <a:rPr lang="en-GB" smtClean="0"/>
              <a:t>01/08/2026</a:t>
            </a:fld>
            <a:endParaRPr lang="en-GB"/>
          </a:p>
        </p:txBody>
      </p:sp>
      <p:sp>
        <p:nvSpPr>
          <p:cNvPr id="3" name="Footer Placeholder 2">
            <a:extLst>
              <a:ext uri="{FF2B5EF4-FFF2-40B4-BE49-F238E27FC236}">
                <a16:creationId xmlns:a16="http://schemas.microsoft.com/office/drawing/2014/main" id="{28659705-8C1E-F27F-D65C-E5FC806D6BC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2D7C6B9-5C1A-494C-1485-A3B6EE6CFC8A}"/>
              </a:ext>
            </a:extLst>
          </p:cNvPr>
          <p:cNvSpPr>
            <a:spLocks noGrp="1"/>
          </p:cNvSpPr>
          <p:nvPr>
            <p:ph type="sldNum" sz="quarter" idx="12"/>
          </p:nvPr>
        </p:nvSpPr>
        <p:spPr/>
        <p:txBody>
          <a:bodyPr/>
          <a:lstStyle/>
          <a:p>
            <a:fld id="{4525D79F-6B5D-49D0-A896-C4A7A49F8732}" type="slidenum">
              <a:rPr lang="en-GB" smtClean="0"/>
              <a:t>‹#›</a:t>
            </a:fld>
            <a:endParaRPr lang="en-GB"/>
          </a:p>
        </p:txBody>
      </p:sp>
    </p:spTree>
    <p:extLst>
      <p:ext uri="{BB962C8B-B14F-4D97-AF65-F5344CB8AC3E}">
        <p14:creationId xmlns:p14="http://schemas.microsoft.com/office/powerpoint/2010/main" val="522532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5A2DE-F0D0-DE96-1954-C855214C4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02772A7-773D-85D2-A966-D5859BC5BF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43C0663-1637-B79B-7189-626CFA61A5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260F9A-1C7F-9408-AFB0-28F5F6399493}"/>
              </a:ext>
            </a:extLst>
          </p:cNvPr>
          <p:cNvSpPr>
            <a:spLocks noGrp="1"/>
          </p:cNvSpPr>
          <p:nvPr>
            <p:ph type="dt" sz="half" idx="10"/>
          </p:nvPr>
        </p:nvSpPr>
        <p:spPr/>
        <p:txBody>
          <a:bodyPr/>
          <a:lstStyle/>
          <a:p>
            <a:fld id="{F48E3204-BD12-47DD-93CE-9E3BFFDFBA35}" type="datetimeFigureOut">
              <a:rPr lang="en-GB" smtClean="0"/>
              <a:t>01/08/2026</a:t>
            </a:fld>
            <a:endParaRPr lang="en-GB"/>
          </a:p>
        </p:txBody>
      </p:sp>
      <p:sp>
        <p:nvSpPr>
          <p:cNvPr id="6" name="Footer Placeholder 5">
            <a:extLst>
              <a:ext uri="{FF2B5EF4-FFF2-40B4-BE49-F238E27FC236}">
                <a16:creationId xmlns:a16="http://schemas.microsoft.com/office/drawing/2014/main" id="{BE89F612-036D-6328-3FC0-964747A7C13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5AEC068-23D0-CFE6-B2F7-7715AEA38953}"/>
              </a:ext>
            </a:extLst>
          </p:cNvPr>
          <p:cNvSpPr>
            <a:spLocks noGrp="1"/>
          </p:cNvSpPr>
          <p:nvPr>
            <p:ph type="sldNum" sz="quarter" idx="12"/>
          </p:nvPr>
        </p:nvSpPr>
        <p:spPr/>
        <p:txBody>
          <a:bodyPr/>
          <a:lstStyle/>
          <a:p>
            <a:fld id="{4525D79F-6B5D-49D0-A896-C4A7A49F8732}" type="slidenum">
              <a:rPr lang="en-GB" smtClean="0"/>
              <a:t>‹#›</a:t>
            </a:fld>
            <a:endParaRPr lang="en-GB"/>
          </a:p>
        </p:txBody>
      </p:sp>
    </p:spTree>
    <p:extLst>
      <p:ext uri="{BB962C8B-B14F-4D97-AF65-F5344CB8AC3E}">
        <p14:creationId xmlns:p14="http://schemas.microsoft.com/office/powerpoint/2010/main" val="3572696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90611-024C-E434-AABB-27D5416A97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877230C-6B34-42D0-4A42-11DCFA1211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D280FFC-089C-9FAF-FB1E-5ECF31D386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54BBBD-C66A-3107-4889-B3C6A50879DF}"/>
              </a:ext>
            </a:extLst>
          </p:cNvPr>
          <p:cNvSpPr>
            <a:spLocks noGrp="1"/>
          </p:cNvSpPr>
          <p:nvPr>
            <p:ph type="dt" sz="half" idx="10"/>
          </p:nvPr>
        </p:nvSpPr>
        <p:spPr/>
        <p:txBody>
          <a:bodyPr/>
          <a:lstStyle/>
          <a:p>
            <a:fld id="{F48E3204-BD12-47DD-93CE-9E3BFFDFBA35}" type="datetimeFigureOut">
              <a:rPr lang="en-GB" smtClean="0"/>
              <a:t>01/08/2026</a:t>
            </a:fld>
            <a:endParaRPr lang="en-GB"/>
          </a:p>
        </p:txBody>
      </p:sp>
      <p:sp>
        <p:nvSpPr>
          <p:cNvPr id="6" name="Footer Placeholder 5">
            <a:extLst>
              <a:ext uri="{FF2B5EF4-FFF2-40B4-BE49-F238E27FC236}">
                <a16:creationId xmlns:a16="http://schemas.microsoft.com/office/drawing/2014/main" id="{559DF29B-8BAF-3AED-427C-B0DB8D67C0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2324F1-6349-BB19-3306-F8687637650C}"/>
              </a:ext>
            </a:extLst>
          </p:cNvPr>
          <p:cNvSpPr>
            <a:spLocks noGrp="1"/>
          </p:cNvSpPr>
          <p:nvPr>
            <p:ph type="sldNum" sz="quarter" idx="12"/>
          </p:nvPr>
        </p:nvSpPr>
        <p:spPr/>
        <p:txBody>
          <a:bodyPr/>
          <a:lstStyle/>
          <a:p>
            <a:fld id="{4525D79F-6B5D-49D0-A896-C4A7A49F8732}" type="slidenum">
              <a:rPr lang="en-GB" smtClean="0"/>
              <a:t>‹#›</a:t>
            </a:fld>
            <a:endParaRPr lang="en-GB"/>
          </a:p>
        </p:txBody>
      </p:sp>
    </p:spTree>
    <p:extLst>
      <p:ext uri="{BB962C8B-B14F-4D97-AF65-F5344CB8AC3E}">
        <p14:creationId xmlns:p14="http://schemas.microsoft.com/office/powerpoint/2010/main" val="2094278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87579C-6595-1313-D030-E079802203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62ECA7-6D48-E46B-177C-D43238A774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6EBA4D-9FEE-9A01-FDDA-500AAA4100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8E3204-BD12-47DD-93CE-9E3BFFDFBA35}" type="datetimeFigureOut">
              <a:rPr lang="en-GB" smtClean="0"/>
              <a:t>01/08/2026</a:t>
            </a:fld>
            <a:endParaRPr lang="en-GB"/>
          </a:p>
        </p:txBody>
      </p:sp>
      <p:sp>
        <p:nvSpPr>
          <p:cNvPr id="5" name="Footer Placeholder 4">
            <a:extLst>
              <a:ext uri="{FF2B5EF4-FFF2-40B4-BE49-F238E27FC236}">
                <a16:creationId xmlns:a16="http://schemas.microsoft.com/office/drawing/2014/main" id="{F622FE3D-7E5C-7634-6EC5-060EA14E63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847B5B0-7239-4D12-8A0C-E6DA7D7C5C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525D79F-6B5D-49D0-A896-C4A7A49F8732}" type="slidenum">
              <a:rPr lang="en-GB" smtClean="0"/>
              <a:t>‹#›</a:t>
            </a:fld>
            <a:endParaRPr lang="en-GB"/>
          </a:p>
        </p:txBody>
      </p:sp>
    </p:spTree>
    <p:extLst>
      <p:ext uri="{BB962C8B-B14F-4D97-AF65-F5344CB8AC3E}">
        <p14:creationId xmlns:p14="http://schemas.microsoft.com/office/powerpoint/2010/main" val="2564589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hyperlink" Target="https://islamicurdubooks.com/hadith/rawy-details.php?rawyid=720"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6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6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6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7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7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8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5000"/>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B52271-D486-7F35-8BAF-DC65C1AFBE1D}"/>
              </a:ext>
            </a:extLst>
          </p:cNvPr>
          <p:cNvSpPr txBox="1">
            <a:spLocks/>
          </p:cNvSpPr>
          <p:nvPr/>
        </p:nvSpPr>
        <p:spPr>
          <a:xfrm>
            <a:off x="2647392" y="2703427"/>
            <a:ext cx="6852920" cy="1406209"/>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48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48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48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4800" dirty="0">
              <a:ln w="0"/>
              <a:effectLst>
                <a:glow rad="101600">
                  <a:srgbClr val="FFFF00">
                    <a:alpha val="60000"/>
                  </a:srgbClr>
                </a:glow>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3D766FCC-23C3-C009-FED3-512AC56B929F}"/>
              </a:ext>
            </a:extLst>
          </p:cNvPr>
          <p:cNvSpPr txBox="1">
            <a:spLocks/>
          </p:cNvSpPr>
          <p:nvPr/>
        </p:nvSpPr>
        <p:spPr>
          <a:xfrm>
            <a:off x="4372234" y="1088033"/>
            <a:ext cx="3182320" cy="898393"/>
          </a:xfrm>
          <a:prstGeom prst="rect">
            <a:avLst/>
          </a:prstGeom>
          <a:solidFill>
            <a:srgbClr val="FF0000"/>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ur-PK" sz="3600" b="1" kern="100" dirty="0">
                <a:effectLst>
                  <a:glow rad="101600">
                    <a:srgbClr val="FFFF00">
                      <a:alpha val="60000"/>
                    </a:srgbClr>
                  </a:glow>
                </a:effectLst>
                <a:latin typeface="Alvi Nastaleeq" panose="02000503000000020004" pitchFamily="2" charset="-78"/>
                <a:ea typeface="Aptos" panose="020B0004020202020204" pitchFamily="34" charset="0"/>
                <a:cs typeface="Alvi Nastaleeq" panose="02000503000000020004" pitchFamily="2" charset="-78"/>
              </a:rPr>
              <a:t>دل کی دنیا سیریز: ۳</a:t>
            </a:r>
            <a:endParaRPr lang="en-GB" sz="3600" dirty="0">
              <a:effectLst>
                <a:glow rad="101600">
                  <a:srgbClr val="FFFF00">
                    <a:alpha val="60000"/>
                  </a:srgbClr>
                </a:glow>
              </a:effectLst>
            </a:endParaRPr>
          </a:p>
        </p:txBody>
      </p:sp>
    </p:spTree>
    <p:extLst>
      <p:ext uri="{BB962C8B-B14F-4D97-AF65-F5344CB8AC3E}">
        <p14:creationId xmlns:p14="http://schemas.microsoft.com/office/powerpoint/2010/main" val="7021098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9FFC5-E8D4-5764-14BC-355B0CCE64FD}"/>
              </a:ext>
            </a:extLst>
          </p:cNvPr>
          <p:cNvSpPr>
            <a:spLocks noGrp="1"/>
          </p:cNvSpPr>
          <p:nvPr>
            <p:ph type="title"/>
          </p:nvPr>
        </p:nvSpPr>
        <p:spPr>
          <a:xfrm>
            <a:off x="4488608" y="1851026"/>
            <a:ext cx="3236166" cy="1130300"/>
          </a:xfrm>
          <a:ln w="22225">
            <a:solidFill>
              <a:schemeClr val="tx1"/>
            </a:solidFill>
          </a:ln>
        </p:spPr>
        <p:txBody>
          <a:bodyPr>
            <a:normAutofit/>
          </a:bodyPr>
          <a:lstStyle/>
          <a:p>
            <a:pPr algn="ctr" rtl="1"/>
            <a:r>
              <a:rPr lang="ar-SA" sz="4000" b="1" kern="100" dirty="0">
                <a:effectLst/>
                <a:latin typeface="Aslam" panose="02000000000000000000" pitchFamily="2" charset="-78"/>
                <a:ea typeface="Aptos" panose="020B0004020202020204" pitchFamily="34" charset="0"/>
                <a:cs typeface="Aslam" panose="02000000000000000000" pitchFamily="2" charset="-78"/>
              </a:rPr>
              <a:t>پہلی بغاوت</a:t>
            </a:r>
            <a:endParaRPr lang="en-GB" sz="40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8DB59F2D-039D-44E3-855F-1999060B2C55}"/>
              </a:ext>
            </a:extLst>
          </p:cNvPr>
          <p:cNvSpPr txBox="1">
            <a:spLocks/>
          </p:cNvSpPr>
          <p:nvPr/>
        </p:nvSpPr>
        <p:spPr>
          <a:xfrm>
            <a:off x="3428030" y="3321182"/>
            <a:ext cx="5292012" cy="1241293"/>
          </a:xfrm>
          <a:prstGeom prst="rect">
            <a:avLst/>
          </a:prstGeom>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54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5400" dirty="0"/>
          </a:p>
        </p:txBody>
      </p:sp>
      <p:sp>
        <p:nvSpPr>
          <p:cNvPr id="3" name="Title 1">
            <a:extLst>
              <a:ext uri="{FF2B5EF4-FFF2-40B4-BE49-F238E27FC236}">
                <a16:creationId xmlns:a16="http://schemas.microsoft.com/office/drawing/2014/main" id="{B8055F44-0A11-7262-74B6-6C707FFA50D8}"/>
              </a:ext>
            </a:extLst>
          </p:cNvPr>
          <p:cNvSpPr txBox="1">
            <a:spLocks/>
          </p:cNvSpPr>
          <p:nvPr/>
        </p:nvSpPr>
        <p:spPr>
          <a:xfrm>
            <a:off x="3723717" y="569828"/>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8319520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0BA73-5266-413E-0FFD-82B6DB0A7476}"/>
              </a:ext>
            </a:extLst>
          </p:cNvPr>
          <p:cNvSpPr>
            <a:spLocks noGrp="1"/>
          </p:cNvSpPr>
          <p:nvPr>
            <p:ph type="title"/>
          </p:nvPr>
        </p:nvSpPr>
        <p:spPr>
          <a:xfrm>
            <a:off x="2698340" y="3654632"/>
            <a:ext cx="6477000" cy="1325563"/>
          </a:xfrm>
        </p:spPr>
        <p:txBody>
          <a:bodyPr>
            <a:normAutofit/>
          </a:bodyPr>
          <a:lstStyle/>
          <a:p>
            <a:pPr algn="ctr" rtl="1"/>
            <a:r>
              <a:rPr lang="ar-SA" sz="4000" b="1" dirty="0">
                <a:effectLst/>
                <a:latin typeface="Aslam" panose="02000000000000000000" pitchFamily="2" charset="-78"/>
                <a:ea typeface="Aptos" panose="020B0004020202020204" pitchFamily="34" charset="0"/>
                <a:cs typeface="Aslam" panose="02000000000000000000" pitchFamily="2" charset="-78"/>
              </a:rPr>
              <a:t>دنیا کا پہلا گناہ کون سا تھا؟</a:t>
            </a:r>
            <a:endParaRPr lang="en-GB" sz="4000" dirty="0">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0323463B-F2AD-61A8-DC53-F8CB62DD23B1}"/>
              </a:ext>
            </a:extLst>
          </p:cNvPr>
          <p:cNvSpPr txBox="1">
            <a:spLocks/>
          </p:cNvSpPr>
          <p:nvPr/>
        </p:nvSpPr>
        <p:spPr>
          <a:xfrm>
            <a:off x="3612182" y="1233181"/>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
        <p:nvSpPr>
          <p:cNvPr id="5" name="Title 1">
            <a:extLst>
              <a:ext uri="{FF2B5EF4-FFF2-40B4-BE49-F238E27FC236}">
                <a16:creationId xmlns:a16="http://schemas.microsoft.com/office/drawing/2014/main" id="{D0659B4D-F76E-D1BE-68A7-AAF3F7714354}"/>
              </a:ext>
            </a:extLst>
          </p:cNvPr>
          <p:cNvSpPr txBox="1">
            <a:spLocks/>
          </p:cNvSpPr>
          <p:nvPr/>
        </p:nvSpPr>
        <p:spPr>
          <a:xfrm>
            <a:off x="4421395" y="2405556"/>
            <a:ext cx="3182320" cy="898393"/>
          </a:xfrm>
          <a:prstGeom prst="rect">
            <a:avLst/>
          </a:prstGeom>
          <a:solidFill>
            <a:srgbClr val="FFFFCC"/>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3600" dirty="0"/>
          </a:p>
        </p:txBody>
      </p:sp>
    </p:spTree>
    <p:extLst>
      <p:ext uri="{BB962C8B-B14F-4D97-AF65-F5344CB8AC3E}">
        <p14:creationId xmlns:p14="http://schemas.microsoft.com/office/powerpoint/2010/main" val="379648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0BA73-5266-413E-0FFD-82B6DB0A7476}"/>
              </a:ext>
            </a:extLst>
          </p:cNvPr>
          <p:cNvSpPr>
            <a:spLocks noGrp="1"/>
          </p:cNvSpPr>
          <p:nvPr>
            <p:ph type="title"/>
          </p:nvPr>
        </p:nvSpPr>
        <p:spPr>
          <a:xfrm>
            <a:off x="2914650" y="1412875"/>
            <a:ext cx="6477000" cy="1325563"/>
          </a:xfrm>
        </p:spPr>
        <p:txBody>
          <a:bodyPr>
            <a:normAutofit/>
          </a:bodyPr>
          <a:lstStyle/>
          <a:p>
            <a:pPr algn="ctr" rtl="1"/>
            <a:r>
              <a:rPr lang="ar-SA" sz="4000" b="1" dirty="0">
                <a:effectLst/>
                <a:latin typeface="Aslam" panose="02000000000000000000" pitchFamily="2" charset="-78"/>
                <a:ea typeface="Aptos" panose="020B0004020202020204" pitchFamily="34" charset="0"/>
                <a:cs typeface="Aslam" panose="02000000000000000000" pitchFamily="2" charset="-78"/>
              </a:rPr>
              <a:t>دنیا کا پہلا گناہ کون سا تھا؟</a:t>
            </a:r>
            <a:endParaRPr lang="en-GB" sz="40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4B1E35DD-D8FD-C2F7-FE43-66911C040040}"/>
              </a:ext>
            </a:extLst>
          </p:cNvPr>
          <p:cNvSpPr txBox="1">
            <a:spLocks/>
          </p:cNvSpPr>
          <p:nvPr/>
        </p:nvSpPr>
        <p:spPr>
          <a:xfrm>
            <a:off x="3143250" y="2524125"/>
            <a:ext cx="5753100" cy="23764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10000" b="1" dirty="0">
                <a:ea typeface="Aptos" panose="020B0004020202020204" pitchFamily="34" charset="0"/>
                <a:cs typeface="Alvi Nastaleeq" panose="02000503000000020004" pitchFamily="2" charset="-78"/>
              </a:rPr>
              <a:t>تکبّر</a:t>
            </a:r>
            <a:endParaRPr lang="en-GB" sz="10000" dirty="0"/>
          </a:p>
        </p:txBody>
      </p:sp>
      <p:sp>
        <p:nvSpPr>
          <p:cNvPr id="3" name="Title 1">
            <a:extLst>
              <a:ext uri="{FF2B5EF4-FFF2-40B4-BE49-F238E27FC236}">
                <a16:creationId xmlns:a16="http://schemas.microsoft.com/office/drawing/2014/main" id="{0323463B-F2AD-61A8-DC53-F8CB62DD23B1}"/>
              </a:ext>
            </a:extLst>
          </p:cNvPr>
          <p:cNvSpPr txBox="1">
            <a:spLocks/>
          </p:cNvSpPr>
          <p:nvPr/>
        </p:nvSpPr>
        <p:spPr>
          <a:xfrm>
            <a:off x="3828492" y="5303753"/>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
        <p:nvSpPr>
          <p:cNvPr id="5" name="Title 1">
            <a:extLst>
              <a:ext uri="{FF2B5EF4-FFF2-40B4-BE49-F238E27FC236}">
                <a16:creationId xmlns:a16="http://schemas.microsoft.com/office/drawing/2014/main" id="{D0659B4D-F76E-D1BE-68A7-AAF3F7714354}"/>
              </a:ext>
            </a:extLst>
          </p:cNvPr>
          <p:cNvSpPr txBox="1">
            <a:spLocks/>
          </p:cNvSpPr>
          <p:nvPr/>
        </p:nvSpPr>
        <p:spPr>
          <a:xfrm>
            <a:off x="4637705" y="311282"/>
            <a:ext cx="3182320" cy="898393"/>
          </a:xfrm>
          <a:prstGeom prst="rect">
            <a:avLst/>
          </a:prstGeom>
          <a:solidFill>
            <a:srgbClr val="FFFFCC"/>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3600" dirty="0"/>
          </a:p>
        </p:txBody>
      </p:sp>
    </p:spTree>
    <p:extLst>
      <p:ext uri="{BB962C8B-B14F-4D97-AF65-F5344CB8AC3E}">
        <p14:creationId xmlns:p14="http://schemas.microsoft.com/office/powerpoint/2010/main" val="3835920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7CD9A-6ABB-5553-42BE-546242536FBF}"/>
              </a:ext>
            </a:extLst>
          </p:cNvPr>
          <p:cNvSpPr>
            <a:spLocks noGrp="1"/>
          </p:cNvSpPr>
          <p:nvPr>
            <p:ph type="title"/>
          </p:nvPr>
        </p:nvSpPr>
        <p:spPr>
          <a:xfrm>
            <a:off x="638175" y="1181100"/>
            <a:ext cx="10906125" cy="2647950"/>
          </a:xfrm>
        </p:spPr>
        <p:txBody>
          <a:bodyPr>
            <a:noAutofit/>
          </a:bodyPr>
          <a:lstStyle/>
          <a:p>
            <a:pPr algn="ctr" rtl="1">
              <a:lnSpc>
                <a:spcPct val="120000"/>
              </a:lnSpc>
            </a:pPr>
            <a:r>
              <a:rPr lang="ar-SA" sz="5400" dirty="0">
                <a:effectLst>
                  <a:glow rad="101600">
                    <a:srgbClr val="FFFF00">
                      <a:alpha val="60000"/>
                    </a:srgbClr>
                  </a:glow>
                </a:effectLst>
                <a:latin typeface="Times New Roman" panose="02020603050405020304" pitchFamily="18" charset="0"/>
                <a:ea typeface="Times New Roman" panose="02020603050405020304" pitchFamily="18" charset="0"/>
                <a:cs typeface="noorehira" panose="02000500000000020004" pitchFamily="2" charset="-78"/>
              </a:rPr>
              <a:t>وَ اِذۡ قُلۡنَا لِلۡمَلٰٓئِکَۃِ اسۡجُدُوۡا لِاٰدَمَ فَسَجَدُوۡۤا  اِلَّاۤ  اِبۡلِیۡسَ ؕ اَبٰی وَ اسۡتَکۡبَرَ ٭۫ وَ  کَانَ مِنَ الۡکٰفِرِیۡنَ</a:t>
            </a:r>
            <a:r>
              <a:rPr lang="ar-SA" sz="4000" dirty="0">
                <a:effectLst>
                  <a:glow rad="101600">
                    <a:srgbClr val="FFFF00">
                      <a:alpha val="60000"/>
                    </a:srgbClr>
                  </a:glow>
                </a:effectLst>
                <a:latin typeface="Times New Roman" panose="02020603050405020304" pitchFamily="18" charset="0"/>
                <a:ea typeface="Times New Roman" panose="02020603050405020304" pitchFamily="18" charset="0"/>
                <a:cs typeface="noorehira" panose="02000500000000020004" pitchFamily="2" charset="-78"/>
              </a:rPr>
              <a:t> ﴿۳۴﴾</a:t>
            </a:r>
            <a:endParaRPr lang="en-GB" sz="4000" dirty="0">
              <a:effectLst>
                <a:glow rad="101600">
                  <a:srgbClr val="FFFF00">
                    <a:alpha val="60000"/>
                  </a:srgbClr>
                </a:glow>
              </a:effectLst>
            </a:endParaRPr>
          </a:p>
        </p:txBody>
      </p:sp>
      <p:sp>
        <p:nvSpPr>
          <p:cNvPr id="4" name="Title 1">
            <a:extLst>
              <a:ext uri="{FF2B5EF4-FFF2-40B4-BE49-F238E27FC236}">
                <a16:creationId xmlns:a16="http://schemas.microsoft.com/office/drawing/2014/main" id="{FCBC0291-6CBB-AA62-64C1-2B204E4929D2}"/>
              </a:ext>
            </a:extLst>
          </p:cNvPr>
          <p:cNvSpPr txBox="1">
            <a:spLocks/>
          </p:cNvSpPr>
          <p:nvPr/>
        </p:nvSpPr>
        <p:spPr>
          <a:xfrm>
            <a:off x="866775" y="3657600"/>
            <a:ext cx="10515600" cy="19325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30000"/>
              </a:lnSpc>
            </a:pPr>
            <a:r>
              <a:rPr lang="ar-SA" sz="4000" dirty="0">
                <a:latin typeface="Alvi Nastaleeq" panose="02000503000000020004" pitchFamily="2" charset="-78"/>
                <a:cs typeface="Alvi Nastaleeq" panose="02000503000000020004" pitchFamily="2" charset="-78"/>
              </a:rPr>
              <a:t> پھر جب ہم نے فرشتوں کو حکم دیا کہ آدم کے آگے جھک جاؤ، تو سب  جھک گئے،</a:t>
            </a:r>
            <a:endParaRPr lang="en-US" sz="4000" dirty="0">
              <a:latin typeface="Alvi Nastaleeq" panose="02000503000000020004" pitchFamily="2" charset="-78"/>
              <a:cs typeface="Alvi Nastaleeq" panose="02000503000000020004" pitchFamily="2" charset="-78"/>
            </a:endParaRPr>
          </a:p>
          <a:p>
            <a:pPr algn="ctr" rtl="1">
              <a:lnSpc>
                <a:spcPct val="130000"/>
              </a:lnSpc>
            </a:pPr>
            <a:r>
              <a:rPr lang="ar-SA" sz="4000" dirty="0">
                <a:latin typeface="Alvi Nastaleeq" panose="02000503000000020004" pitchFamily="2" charset="-78"/>
                <a:cs typeface="Alvi Nastaleeq" panose="02000503000000020004" pitchFamily="2" charset="-78"/>
              </a:rPr>
              <a:t> مگر ابلیس  نے انکار کیا وہ اپنی بڑائی کے گھمنڈ میں پڑگیا اور نافرمانوں میں شامل ہوگیا۔ </a:t>
            </a:r>
          </a:p>
        </p:txBody>
      </p:sp>
      <p:sp>
        <p:nvSpPr>
          <p:cNvPr id="5" name="Title 1">
            <a:extLst>
              <a:ext uri="{FF2B5EF4-FFF2-40B4-BE49-F238E27FC236}">
                <a16:creationId xmlns:a16="http://schemas.microsoft.com/office/drawing/2014/main" id="{2D937936-24E0-0B14-1034-8B1CC7B53ADD}"/>
              </a:ext>
            </a:extLst>
          </p:cNvPr>
          <p:cNvSpPr txBox="1">
            <a:spLocks/>
          </p:cNvSpPr>
          <p:nvPr/>
        </p:nvSpPr>
        <p:spPr>
          <a:xfrm>
            <a:off x="4629149" y="5505450"/>
            <a:ext cx="2752725" cy="745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400" dirty="0">
                <a:latin typeface="Alvi Nastaleeq" panose="02000503000000020004" pitchFamily="2" charset="-78"/>
                <a:cs typeface="Alvi Nastaleeq" panose="02000503000000020004" pitchFamily="2" charset="-78"/>
              </a:rPr>
              <a:t>(البقرۃ: ۳۴)</a:t>
            </a:r>
            <a:endParaRPr lang="ar-SA" sz="2400" dirty="0">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D19F8615-87D6-DBA0-85E2-CA38296AFE4E}"/>
              </a:ext>
            </a:extLst>
          </p:cNvPr>
          <p:cNvSpPr txBox="1">
            <a:spLocks/>
          </p:cNvSpPr>
          <p:nvPr/>
        </p:nvSpPr>
        <p:spPr>
          <a:xfrm>
            <a:off x="4419600" y="314325"/>
            <a:ext cx="3105150" cy="866775"/>
          </a:xfrm>
          <a:prstGeom prst="rect">
            <a:avLst/>
          </a:prstGeom>
          <a:solidFill>
            <a:srgbClr val="FFFFCC"/>
          </a:solidFill>
          <a:ln>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200" b="1" dirty="0">
                <a:latin typeface="Aslam" panose="02000000000000000000" pitchFamily="2" charset="-78"/>
                <a:ea typeface="Aptos" panose="020B0004020202020204" pitchFamily="34" charset="0"/>
                <a:cs typeface="Aslam" panose="02000000000000000000" pitchFamily="2" charset="-78"/>
              </a:rPr>
              <a:t>دنیا کا پہلا گناہ</a:t>
            </a:r>
            <a:endParaRPr lang="en-GB" sz="3200" dirty="0">
              <a:latin typeface="Aslam" panose="02000000000000000000" pitchFamily="2" charset="-78"/>
              <a:cs typeface="Aslam" panose="02000000000000000000" pitchFamily="2" charset="-78"/>
            </a:endParaRPr>
          </a:p>
        </p:txBody>
      </p:sp>
    </p:spTree>
    <p:extLst>
      <p:ext uri="{BB962C8B-B14F-4D97-AF65-F5344CB8AC3E}">
        <p14:creationId xmlns:p14="http://schemas.microsoft.com/office/powerpoint/2010/main" val="31115621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10C88-63E2-F72A-A433-2BEDD0D90B06}"/>
              </a:ext>
            </a:extLst>
          </p:cNvPr>
          <p:cNvSpPr>
            <a:spLocks noGrp="1"/>
          </p:cNvSpPr>
          <p:nvPr>
            <p:ph type="title"/>
          </p:nvPr>
        </p:nvSpPr>
        <p:spPr>
          <a:xfrm>
            <a:off x="1181100" y="1089026"/>
            <a:ext cx="10515600" cy="1325563"/>
          </a:xfrm>
        </p:spPr>
        <p:txBody>
          <a:bodyPr>
            <a:normAutofit/>
          </a:bodyPr>
          <a:lstStyle/>
          <a:p>
            <a:pPr algn="r" rtl="1"/>
            <a:r>
              <a:rPr lang="ar-SA" sz="3200" dirty="0">
                <a:effectLst/>
                <a:ea typeface="Aptos" panose="020B0004020202020204" pitchFamily="34" charset="0"/>
                <a:cs typeface="Alvi Nastaleeq" panose="02000503000000020004" pitchFamily="2" charset="-78"/>
              </a:rPr>
              <a:t>پھر اللہ نے ابلیس سے پوچھا</a:t>
            </a:r>
            <a:r>
              <a:rPr lang="ur-PK" sz="3200" dirty="0">
                <a:effectLst/>
                <a:ea typeface="Aptos" panose="020B0004020202020204" pitchFamily="34" charset="0"/>
                <a:cs typeface="Alvi Nastaleeq" panose="02000503000000020004" pitchFamily="2" charset="-78"/>
              </a:rPr>
              <a:t>:</a:t>
            </a:r>
            <a:endParaRPr lang="en-GB" sz="3200" dirty="0"/>
          </a:p>
        </p:txBody>
      </p:sp>
      <p:sp>
        <p:nvSpPr>
          <p:cNvPr id="4" name="Title 1">
            <a:extLst>
              <a:ext uri="{FF2B5EF4-FFF2-40B4-BE49-F238E27FC236}">
                <a16:creationId xmlns:a16="http://schemas.microsoft.com/office/drawing/2014/main" id="{E93A4AD6-8EB6-752E-C179-36D6384F7244}"/>
              </a:ext>
            </a:extLst>
          </p:cNvPr>
          <p:cNvSpPr txBox="1">
            <a:spLocks/>
          </p:cNvSpPr>
          <p:nvPr/>
        </p:nvSpPr>
        <p:spPr>
          <a:xfrm>
            <a:off x="990600" y="226623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5400" dirty="0">
                <a:effectLst>
                  <a:glow rad="101600">
                    <a:srgbClr val="FFFF00">
                      <a:alpha val="60000"/>
                    </a:srgbClr>
                  </a:glow>
                </a:effectLst>
                <a:ea typeface="Times New Roman" panose="02020603050405020304" pitchFamily="18" charset="0"/>
                <a:cs typeface="noorehira" panose="02000500000000020004" pitchFamily="2" charset="-78"/>
              </a:rPr>
              <a:t>قَالَ مَا مَنَعَکَ  اَلَّا  تَسۡجُدَ   اِذۡ   اَمَرۡتُکَ ؕ </a:t>
            </a:r>
            <a:endParaRPr lang="en-GB" sz="5400" dirty="0">
              <a:effectLst>
                <a:glow rad="101600">
                  <a:srgbClr val="FFFF00">
                    <a:alpha val="60000"/>
                  </a:srgbClr>
                </a:glow>
              </a:effectLst>
            </a:endParaRPr>
          </a:p>
        </p:txBody>
      </p:sp>
      <p:sp>
        <p:nvSpPr>
          <p:cNvPr id="5" name="Title 1">
            <a:extLst>
              <a:ext uri="{FF2B5EF4-FFF2-40B4-BE49-F238E27FC236}">
                <a16:creationId xmlns:a16="http://schemas.microsoft.com/office/drawing/2014/main" id="{EC262571-4238-98EA-5F96-6B94BF8B4673}"/>
              </a:ext>
            </a:extLst>
          </p:cNvPr>
          <p:cNvSpPr txBox="1">
            <a:spLocks/>
          </p:cNvSpPr>
          <p:nvPr/>
        </p:nvSpPr>
        <p:spPr>
          <a:xfrm>
            <a:off x="891073" y="332915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4000" dirty="0">
                <a:latin typeface="Alvi Nastaleeq" panose="02000503000000020004" pitchFamily="2" charset="-78"/>
                <a:cs typeface="Alvi Nastaleeq" panose="02000503000000020004" pitchFamily="2" charset="-78"/>
              </a:rPr>
              <a:t> پوچھا</a:t>
            </a:r>
            <a:r>
              <a:rPr lang="en-US" sz="4000" dirty="0">
                <a:latin typeface="Alvi Nastaleeq" panose="02000503000000020004" pitchFamily="2" charset="-78"/>
                <a:cs typeface="Alvi Nastaleeq" panose="02000503000000020004" pitchFamily="2" charset="-78"/>
              </a:rPr>
              <a:t> </a:t>
            </a:r>
            <a:r>
              <a:rPr lang="ar-SA" sz="4000" dirty="0">
                <a:latin typeface="Alvi Nastaleeq" panose="02000503000000020004" pitchFamily="2" charset="-78"/>
                <a:cs typeface="Alvi Nastaleeq" panose="02000503000000020004" pitchFamily="2" charset="-78"/>
              </a:rPr>
              <a:t> "تجھے کس چیز نے سجدہ کرنے سے روکا جب کہ میں نے تجھ کو حکم دیا تھا ؟ </a:t>
            </a:r>
            <a:r>
              <a:rPr lang="ur-PK" sz="4000" dirty="0">
                <a:latin typeface="Alvi Nastaleeq" panose="02000503000000020004" pitchFamily="2" charset="-78"/>
                <a:cs typeface="Alvi Nastaleeq" panose="02000503000000020004" pitchFamily="2" charset="-78"/>
              </a:rPr>
              <a:t>"</a:t>
            </a:r>
            <a:r>
              <a:rPr lang="ar-SA" sz="4000" dirty="0">
                <a:latin typeface="Alvi Nastaleeq" panose="02000503000000020004" pitchFamily="2" charset="-78"/>
                <a:cs typeface="Alvi Nastaleeq" panose="02000503000000020004" pitchFamily="2" charset="-78"/>
              </a:rPr>
              <a:t> </a:t>
            </a:r>
          </a:p>
        </p:txBody>
      </p:sp>
      <p:sp>
        <p:nvSpPr>
          <p:cNvPr id="6" name="Title 1">
            <a:extLst>
              <a:ext uri="{FF2B5EF4-FFF2-40B4-BE49-F238E27FC236}">
                <a16:creationId xmlns:a16="http://schemas.microsoft.com/office/drawing/2014/main" id="{11A861D5-E95A-D5A4-9065-5D204B27DB6D}"/>
              </a:ext>
            </a:extLst>
          </p:cNvPr>
          <p:cNvSpPr txBox="1">
            <a:spLocks/>
          </p:cNvSpPr>
          <p:nvPr/>
        </p:nvSpPr>
        <p:spPr>
          <a:xfrm>
            <a:off x="5550157" y="4568307"/>
            <a:ext cx="2054290" cy="7856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400" dirty="0">
                <a:latin typeface="Alvi Nastaleeq" panose="02000503000000020004" pitchFamily="2" charset="-78"/>
                <a:cs typeface="Alvi Nastaleeq" panose="02000503000000020004" pitchFamily="2" charset="-78"/>
              </a:rPr>
              <a:t>(الاعراف: ۱۲)</a:t>
            </a:r>
            <a:endParaRPr lang="ar-SA" sz="2400" dirty="0">
              <a:latin typeface="Alvi Nastaleeq" panose="02000503000000020004" pitchFamily="2" charset="-78"/>
              <a:cs typeface="Alvi Nastaleeq" panose="02000503000000020004" pitchFamily="2" charset="-78"/>
            </a:endParaRPr>
          </a:p>
        </p:txBody>
      </p:sp>
      <p:sp>
        <p:nvSpPr>
          <p:cNvPr id="7" name="Title 1">
            <a:extLst>
              <a:ext uri="{FF2B5EF4-FFF2-40B4-BE49-F238E27FC236}">
                <a16:creationId xmlns:a16="http://schemas.microsoft.com/office/drawing/2014/main" id="{CC26832F-9674-0A6E-66B2-9F00243CE84A}"/>
              </a:ext>
            </a:extLst>
          </p:cNvPr>
          <p:cNvSpPr txBox="1">
            <a:spLocks/>
          </p:cNvSpPr>
          <p:nvPr/>
        </p:nvSpPr>
        <p:spPr>
          <a:xfrm>
            <a:off x="4419600" y="704850"/>
            <a:ext cx="3105150" cy="866775"/>
          </a:xfrm>
          <a:prstGeom prst="rect">
            <a:avLst/>
          </a:prstGeom>
          <a:solidFill>
            <a:srgbClr val="FFFFCC"/>
          </a:solidFill>
          <a:ln>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200" b="1" dirty="0">
                <a:latin typeface="Aslam" panose="02000000000000000000" pitchFamily="2" charset="-78"/>
                <a:ea typeface="Aptos" panose="020B0004020202020204" pitchFamily="34" charset="0"/>
                <a:cs typeface="Aslam" panose="02000000000000000000" pitchFamily="2" charset="-78"/>
              </a:rPr>
              <a:t>دنیا کا پہلا گناہ</a:t>
            </a:r>
            <a:endParaRPr lang="en-GB" sz="3200" dirty="0">
              <a:latin typeface="Aslam" panose="02000000000000000000" pitchFamily="2" charset="-78"/>
              <a:cs typeface="Aslam" panose="02000000000000000000" pitchFamily="2" charset="-78"/>
            </a:endParaRPr>
          </a:p>
        </p:txBody>
      </p:sp>
    </p:spTree>
    <p:extLst>
      <p:ext uri="{BB962C8B-B14F-4D97-AF65-F5344CB8AC3E}">
        <p14:creationId xmlns:p14="http://schemas.microsoft.com/office/powerpoint/2010/main" val="4211582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14DC4-1E55-5477-0BCC-F1EBC67EC585}"/>
              </a:ext>
            </a:extLst>
          </p:cNvPr>
          <p:cNvSpPr>
            <a:spLocks noGrp="1"/>
          </p:cNvSpPr>
          <p:nvPr>
            <p:ph type="title"/>
          </p:nvPr>
        </p:nvSpPr>
        <p:spPr>
          <a:xfrm>
            <a:off x="2150900" y="747679"/>
            <a:ext cx="5764763" cy="5541153"/>
          </a:xfrm>
        </p:spPr>
        <p:txBody>
          <a:bodyPr>
            <a:noAutofit/>
          </a:bodyPr>
          <a:lstStyle/>
          <a:p>
            <a:pPr algn="r" rtl="1">
              <a:lnSpc>
                <a:spcPct val="150000"/>
              </a:lnSpc>
            </a:pP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یہ سوال صرف ابلیس سے نہیں</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br>
              <a:rPr lang="en-US" sz="4000" kern="100" dirty="0">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یہ ہر اس انسان سے بھی ہے</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br>
              <a:rPr lang="en-US" sz="4000" kern="100" dirty="0">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جو اللہ کا کوئی حکم سن کر</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br>
              <a:rPr lang="en-US" sz="4000" kern="100" dirty="0">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اسے ٹال دیتا ہے۔</a:t>
            </a:r>
            <a:endParaRPr lang="en-GB" sz="4000" dirty="0"/>
          </a:p>
        </p:txBody>
      </p:sp>
      <p:sp>
        <p:nvSpPr>
          <p:cNvPr id="3" name="Title 1">
            <a:extLst>
              <a:ext uri="{FF2B5EF4-FFF2-40B4-BE49-F238E27FC236}">
                <a16:creationId xmlns:a16="http://schemas.microsoft.com/office/drawing/2014/main" id="{DF41B4F6-34E2-C9AE-A61A-BAAEA8B4A0B5}"/>
              </a:ext>
            </a:extLst>
          </p:cNvPr>
          <p:cNvSpPr txBox="1">
            <a:spLocks/>
          </p:cNvSpPr>
          <p:nvPr/>
        </p:nvSpPr>
        <p:spPr>
          <a:xfrm>
            <a:off x="3514167" y="493628"/>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
        <p:nvSpPr>
          <p:cNvPr id="4" name="Title 1">
            <a:extLst>
              <a:ext uri="{FF2B5EF4-FFF2-40B4-BE49-F238E27FC236}">
                <a16:creationId xmlns:a16="http://schemas.microsoft.com/office/drawing/2014/main" id="{6788CAEA-91FE-0D68-807B-883CFE4E6B0F}"/>
              </a:ext>
            </a:extLst>
          </p:cNvPr>
          <p:cNvSpPr txBox="1">
            <a:spLocks/>
          </p:cNvSpPr>
          <p:nvPr/>
        </p:nvSpPr>
        <p:spPr>
          <a:xfrm>
            <a:off x="8695355" y="3035432"/>
            <a:ext cx="3182320" cy="898393"/>
          </a:xfrm>
          <a:prstGeom prst="rect">
            <a:avLst/>
          </a:prstGeom>
          <a:solidFill>
            <a:srgbClr val="FFFFCC"/>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3600" dirty="0"/>
          </a:p>
        </p:txBody>
      </p:sp>
    </p:spTree>
    <p:extLst>
      <p:ext uri="{BB962C8B-B14F-4D97-AF65-F5344CB8AC3E}">
        <p14:creationId xmlns:p14="http://schemas.microsoft.com/office/powerpoint/2010/main" val="1810682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D5008-3DDA-C7DB-0B7F-24EB8FF912C5}"/>
              </a:ext>
            </a:extLst>
          </p:cNvPr>
          <p:cNvSpPr>
            <a:spLocks noGrp="1"/>
          </p:cNvSpPr>
          <p:nvPr>
            <p:ph type="title"/>
          </p:nvPr>
        </p:nvSpPr>
        <p:spPr>
          <a:xfrm>
            <a:off x="912846" y="1207216"/>
            <a:ext cx="10515600" cy="1325563"/>
          </a:xfrm>
        </p:spPr>
        <p:txBody>
          <a:bodyPr>
            <a:normAutofit/>
          </a:bodyPr>
          <a:lstStyle/>
          <a:p>
            <a:pPr algn="r" rtl="1"/>
            <a:r>
              <a:rPr lang="ar-SA" sz="3200" dirty="0">
                <a:effectLst/>
                <a:ea typeface="Aptos" panose="020B0004020202020204" pitchFamily="34" charset="0"/>
                <a:cs typeface="Alvi Nastaleeq" panose="02000503000000020004" pitchFamily="2" charset="-78"/>
              </a:rPr>
              <a:t>ابلیس نے جواب دیا</a:t>
            </a:r>
            <a:r>
              <a:rPr lang="en-US" sz="3200" dirty="0">
                <a:effectLst/>
                <a:ea typeface="Aptos" panose="020B0004020202020204" pitchFamily="34" charset="0"/>
                <a:cs typeface="Alvi Nastaleeq" panose="02000503000000020004" pitchFamily="2" charset="-78"/>
              </a:rPr>
              <a:t>:</a:t>
            </a:r>
            <a:endParaRPr lang="en-GB" sz="3200" dirty="0"/>
          </a:p>
        </p:txBody>
      </p:sp>
      <p:sp>
        <p:nvSpPr>
          <p:cNvPr id="4" name="Title 1">
            <a:extLst>
              <a:ext uri="{FF2B5EF4-FFF2-40B4-BE49-F238E27FC236}">
                <a16:creationId xmlns:a16="http://schemas.microsoft.com/office/drawing/2014/main" id="{45934B19-5A3E-98F9-6219-777E4C646E5E}"/>
              </a:ext>
            </a:extLst>
          </p:cNvPr>
          <p:cNvSpPr txBox="1">
            <a:spLocks/>
          </p:cNvSpPr>
          <p:nvPr/>
        </p:nvSpPr>
        <p:spPr>
          <a:xfrm>
            <a:off x="317241" y="2281012"/>
            <a:ext cx="1160728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ar-SA" sz="5400" dirty="0">
                <a:effectLst>
                  <a:glow rad="101600">
                    <a:srgbClr val="FFFF00">
                      <a:alpha val="60000"/>
                    </a:srgbClr>
                  </a:glow>
                </a:effectLst>
                <a:latin typeface="Times New Roman" panose="02020603050405020304" pitchFamily="18" charset="0"/>
                <a:ea typeface="Times New Roman" panose="02020603050405020304" pitchFamily="18" charset="0"/>
                <a:cs typeface="noorehira" panose="02000500000000020004" pitchFamily="2" charset="-78"/>
              </a:rPr>
              <a:t>قَالَ  اَنَا خَیۡرٌ  مِّنۡہُ ۚ خَلَقۡتَنِیۡ مِنۡ نَّارٍ  وَّ  خَلَقۡتَہٗ  مِنۡ  طِیۡنٍ </a:t>
            </a:r>
            <a:r>
              <a:rPr lang="ar-SA" sz="4000" dirty="0">
                <a:effectLst>
                  <a:glow rad="101600">
                    <a:srgbClr val="FFFF00">
                      <a:alpha val="60000"/>
                    </a:srgbClr>
                  </a:glow>
                </a:effectLst>
                <a:latin typeface="Times New Roman" panose="02020603050405020304" pitchFamily="18" charset="0"/>
                <a:ea typeface="Times New Roman" panose="02020603050405020304" pitchFamily="18" charset="0"/>
                <a:cs typeface="noorehira" panose="02000500000000020004" pitchFamily="2" charset="-78"/>
              </a:rPr>
              <a:t>﴿۱۲﴾</a:t>
            </a:r>
            <a:r>
              <a:rPr lang="en-US" sz="4000" dirty="0">
                <a:effectLst>
                  <a:glow rad="101600">
                    <a:srgbClr val="FFFF00">
                      <a:alpha val="60000"/>
                    </a:srgbClr>
                  </a:glow>
                </a:effectLst>
                <a:latin typeface="noorehira" panose="02000500000000020004" pitchFamily="2" charset="-78"/>
                <a:ea typeface="Times New Roman" panose="02020603050405020304" pitchFamily="18" charset="0"/>
              </a:rPr>
              <a:t> </a:t>
            </a:r>
            <a:endParaRPr lang="en-GB" sz="4000" dirty="0">
              <a:effectLst>
                <a:glow rad="101600">
                  <a:srgbClr val="FFFF00">
                    <a:alpha val="60000"/>
                  </a:srgbClr>
                </a:glow>
              </a:effectLst>
              <a:latin typeface="Times New Roman" panose="02020603050405020304" pitchFamily="18" charset="0"/>
              <a:ea typeface="Times New Roman" panose="02020603050405020304" pitchFamily="18" charset="0"/>
            </a:endParaRPr>
          </a:p>
        </p:txBody>
      </p:sp>
      <p:sp>
        <p:nvSpPr>
          <p:cNvPr id="5" name="Title 1">
            <a:extLst>
              <a:ext uri="{FF2B5EF4-FFF2-40B4-BE49-F238E27FC236}">
                <a16:creationId xmlns:a16="http://schemas.microsoft.com/office/drawing/2014/main" id="{F59BAA01-61BC-2AFB-57E4-D8271668FB10}"/>
              </a:ext>
            </a:extLst>
          </p:cNvPr>
          <p:cNvSpPr txBox="1">
            <a:spLocks/>
          </p:cNvSpPr>
          <p:nvPr/>
        </p:nvSpPr>
        <p:spPr>
          <a:xfrm>
            <a:off x="853751" y="340943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ar-SA" sz="4000" dirty="0">
                <a:latin typeface="Alvi Nastaleeq" panose="02000503000000020004" pitchFamily="2" charset="-78"/>
                <a:cs typeface="Alvi Nastaleeq" panose="02000503000000020004" pitchFamily="2" charset="-78"/>
              </a:rPr>
              <a:t>بولا </a:t>
            </a:r>
            <a:r>
              <a:rPr lang="ur-PK" sz="4000" dirty="0">
                <a:latin typeface="Alvi Nastaleeq" panose="02000503000000020004" pitchFamily="2" charset="-78"/>
                <a:cs typeface="Alvi Nastaleeq" panose="02000503000000020004" pitchFamily="2" charset="-78"/>
              </a:rPr>
              <a:t>"</a:t>
            </a:r>
            <a:r>
              <a:rPr lang="ar-SA" sz="4000" dirty="0">
                <a:latin typeface="Alvi Nastaleeq" panose="02000503000000020004" pitchFamily="2" charset="-78"/>
                <a:cs typeface="Alvi Nastaleeq" panose="02000503000000020004" pitchFamily="2" charset="-78"/>
              </a:rPr>
              <a:t>میں اس سے بہتر ہوں، تو نے مجھے آگ سے پیدا کیا ہے اور اسے مٹی سے "۔</a:t>
            </a:r>
            <a:endParaRPr lang="en-GB" sz="4000" dirty="0">
              <a:effectLst/>
              <a:latin typeface="Times New Roman" panose="02020603050405020304" pitchFamily="18" charset="0"/>
              <a:ea typeface="Times New Roman" panose="02020603050405020304" pitchFamily="18" charset="0"/>
            </a:endParaRPr>
          </a:p>
        </p:txBody>
      </p:sp>
      <p:sp>
        <p:nvSpPr>
          <p:cNvPr id="6" name="Title 1">
            <a:extLst>
              <a:ext uri="{FF2B5EF4-FFF2-40B4-BE49-F238E27FC236}">
                <a16:creationId xmlns:a16="http://schemas.microsoft.com/office/drawing/2014/main" id="{192728B4-7C55-DB3F-9E0D-FC9129BB240C}"/>
              </a:ext>
            </a:extLst>
          </p:cNvPr>
          <p:cNvSpPr txBox="1">
            <a:spLocks/>
          </p:cNvSpPr>
          <p:nvPr/>
        </p:nvSpPr>
        <p:spPr>
          <a:xfrm>
            <a:off x="4990321" y="4745588"/>
            <a:ext cx="2119604" cy="6799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400" dirty="0">
                <a:latin typeface="Alvi Nastaleeq" panose="02000503000000020004" pitchFamily="2" charset="-78"/>
                <a:cs typeface="Alvi Nastaleeq" panose="02000503000000020004" pitchFamily="2" charset="-78"/>
              </a:rPr>
              <a:t>(الاعراف: ۱۲)</a:t>
            </a:r>
            <a:endParaRPr lang="ar-SA" sz="2400" dirty="0">
              <a:latin typeface="Alvi Nastaleeq" panose="02000503000000020004" pitchFamily="2" charset="-78"/>
              <a:cs typeface="Alvi Nastaleeq" panose="02000503000000020004" pitchFamily="2" charset="-78"/>
            </a:endParaRPr>
          </a:p>
        </p:txBody>
      </p:sp>
      <p:sp>
        <p:nvSpPr>
          <p:cNvPr id="7" name="Title 1">
            <a:extLst>
              <a:ext uri="{FF2B5EF4-FFF2-40B4-BE49-F238E27FC236}">
                <a16:creationId xmlns:a16="http://schemas.microsoft.com/office/drawing/2014/main" id="{04C5B914-363A-CFC9-62CA-1608195920F7}"/>
              </a:ext>
            </a:extLst>
          </p:cNvPr>
          <p:cNvSpPr txBox="1">
            <a:spLocks/>
          </p:cNvSpPr>
          <p:nvPr/>
        </p:nvSpPr>
        <p:spPr>
          <a:xfrm>
            <a:off x="4456730" y="749432"/>
            <a:ext cx="3182320" cy="898393"/>
          </a:xfrm>
          <a:prstGeom prst="rect">
            <a:avLst/>
          </a:prstGeom>
          <a:solidFill>
            <a:srgbClr val="FFFFCC"/>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3600" dirty="0"/>
          </a:p>
        </p:txBody>
      </p:sp>
    </p:spTree>
    <p:extLst>
      <p:ext uri="{BB962C8B-B14F-4D97-AF65-F5344CB8AC3E}">
        <p14:creationId xmlns:p14="http://schemas.microsoft.com/office/powerpoint/2010/main" val="1388437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AA947-E2F8-C778-CF5A-70106F0ACD2D}"/>
              </a:ext>
            </a:extLst>
          </p:cNvPr>
          <p:cNvSpPr>
            <a:spLocks noGrp="1"/>
          </p:cNvSpPr>
          <p:nvPr>
            <p:ph type="title"/>
          </p:nvPr>
        </p:nvSpPr>
        <p:spPr>
          <a:xfrm>
            <a:off x="228600" y="1941999"/>
            <a:ext cx="10515600" cy="1325563"/>
          </a:xfrm>
        </p:spPr>
        <p:txBody>
          <a:bodyPr/>
          <a:lstStyle/>
          <a:p>
            <a:pPr algn="ctr" rtl="1"/>
            <a:r>
              <a:rPr lang="ar-SA" sz="5400" dirty="0">
                <a:latin typeface="Times New Roman" panose="02020603050405020304" pitchFamily="18" charset="0"/>
                <a:cs typeface="noorehira" panose="02000500000000020004" pitchFamily="2" charset="-78"/>
              </a:rPr>
              <a:t>اَنَا خَیۡرٌ  </a:t>
            </a:r>
            <a:r>
              <a:rPr lang="ar-SA" sz="5400" dirty="0">
                <a:effectLst/>
                <a:latin typeface="Times New Roman" panose="02020603050405020304" pitchFamily="18" charset="0"/>
                <a:ea typeface="Times New Roman" panose="02020603050405020304" pitchFamily="18" charset="0"/>
                <a:cs typeface="noorehira" panose="02000500000000020004" pitchFamily="2" charset="-78"/>
              </a:rPr>
              <a:t>مِّنۡہُ </a:t>
            </a:r>
            <a:r>
              <a:rPr lang="en-US" sz="4400" dirty="0">
                <a:effectLst/>
                <a:latin typeface="Times New Roman" panose="02020603050405020304" pitchFamily="18" charset="0"/>
                <a:ea typeface="Times New Roman" panose="02020603050405020304" pitchFamily="18" charset="0"/>
                <a:cs typeface="noorehira" panose="02000500000000020004" pitchFamily="2" charset="-78"/>
              </a:rPr>
              <a:t>		</a:t>
            </a:r>
            <a:r>
              <a:rPr lang="ar-SA" sz="1800" b="1" dirty="0">
                <a:effectLst/>
                <a:ea typeface="Aptos" panose="020B0004020202020204" pitchFamily="34" charset="0"/>
                <a:cs typeface="Alvi Nastaleeq" panose="02000503000000020004" pitchFamily="2" charset="-78"/>
              </a:rPr>
              <a:t> </a:t>
            </a:r>
            <a:r>
              <a:rPr lang="ar-SA" b="1" dirty="0">
                <a:effectLst/>
                <a:ea typeface="Aptos" panose="020B0004020202020204" pitchFamily="34" charset="0"/>
                <a:cs typeface="Alvi Nastaleeq" panose="02000503000000020004" pitchFamily="2" charset="-78"/>
              </a:rPr>
              <a:t>میں اس سے بہتر ہوں</a:t>
            </a:r>
            <a:endParaRPr lang="en-GB" dirty="0"/>
          </a:p>
        </p:txBody>
      </p:sp>
      <p:sp>
        <p:nvSpPr>
          <p:cNvPr id="3" name="Title 1">
            <a:extLst>
              <a:ext uri="{FF2B5EF4-FFF2-40B4-BE49-F238E27FC236}">
                <a16:creationId xmlns:a16="http://schemas.microsoft.com/office/drawing/2014/main" id="{BA381119-2A4A-09DD-20EC-CCAD79F2B650}"/>
              </a:ext>
            </a:extLst>
          </p:cNvPr>
          <p:cNvSpPr txBox="1">
            <a:spLocks/>
          </p:cNvSpPr>
          <p:nvPr/>
        </p:nvSpPr>
        <p:spPr>
          <a:xfrm>
            <a:off x="381000" y="288381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SA" sz="4000">
                <a:effectLst/>
                <a:ea typeface="Aptos" panose="020B0004020202020204" pitchFamily="34" charset="0"/>
                <a:cs typeface="Alvi Nastaleeq" panose="02000503000000020004" pitchFamily="2" charset="-78"/>
              </a:rPr>
              <a:t>یہ شیطان کا </a:t>
            </a:r>
            <a:r>
              <a:rPr lang="ar-SA" sz="4000" b="1">
                <a:effectLst/>
                <a:ea typeface="Aptos" panose="020B0004020202020204" pitchFamily="34" charset="0"/>
                <a:cs typeface="Alvi Nastaleeq" panose="02000503000000020004" pitchFamily="2" charset="-78"/>
              </a:rPr>
              <a:t>منشور</a:t>
            </a:r>
            <a:r>
              <a:rPr lang="en-GB" sz="4000" b="1">
                <a:effectLst/>
                <a:latin typeface="Alvi Nastaleeq" panose="02000503000000020004" pitchFamily="2" charset="-78"/>
                <a:ea typeface="Aptos" panose="020B0004020202020204" pitchFamily="34" charset="0"/>
              </a:rPr>
              <a:t> (Manifesto)</a:t>
            </a:r>
            <a:r>
              <a:rPr lang="en-GB" sz="4000">
                <a:effectLst/>
                <a:latin typeface="Alvi Nastaleeq" panose="02000503000000020004" pitchFamily="2" charset="-78"/>
                <a:ea typeface="Aptos" panose="020B0004020202020204" pitchFamily="34" charset="0"/>
              </a:rPr>
              <a:t> </a:t>
            </a:r>
            <a:r>
              <a:rPr lang="ar-SA" sz="4000">
                <a:effectLst/>
                <a:ea typeface="Aptos" panose="020B0004020202020204" pitchFamily="34" charset="0"/>
                <a:cs typeface="Alvi Nastaleeq" panose="02000503000000020004" pitchFamily="2" charset="-78"/>
              </a:rPr>
              <a:t>ہے</a:t>
            </a:r>
            <a:endParaRPr lang="en-GB" sz="4000" dirty="0"/>
          </a:p>
        </p:txBody>
      </p:sp>
      <p:sp>
        <p:nvSpPr>
          <p:cNvPr id="4" name="Title 1">
            <a:extLst>
              <a:ext uri="{FF2B5EF4-FFF2-40B4-BE49-F238E27FC236}">
                <a16:creationId xmlns:a16="http://schemas.microsoft.com/office/drawing/2014/main" id="{F9E1C525-05B0-6D06-62DB-CFA004C1F027}"/>
              </a:ext>
            </a:extLst>
          </p:cNvPr>
          <p:cNvSpPr txBox="1">
            <a:spLocks/>
          </p:cNvSpPr>
          <p:nvPr/>
        </p:nvSpPr>
        <p:spPr>
          <a:xfrm>
            <a:off x="533400" y="3994184"/>
            <a:ext cx="10515600" cy="18511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15000"/>
              </a:lnSpc>
              <a:spcBef>
                <a:spcPts val="0"/>
              </a:spcBef>
              <a:spcAft>
                <a:spcPts val="800"/>
              </a:spcAft>
            </a:pP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 اللہ کے حکم کے مقابلے میں اپنی رائے کو ترجیح دی</a:t>
            </a:r>
            <a:r>
              <a:rPr lang="ur-PK" sz="4000" b="1" kern="100" dirty="0">
                <a:latin typeface="Alvi Nastaleeq" panose="02000503000000020004" pitchFamily="2" charset="-78"/>
                <a:ea typeface="Aptos" panose="020B0004020202020204" pitchFamily="34" charset="0"/>
                <a:cs typeface="Alvi Nastaleeq" panose="02000503000000020004" pitchFamily="2" charset="-78"/>
              </a:rPr>
              <a:t>نا</a:t>
            </a:r>
            <a:endParaRPr lang="en-GB" sz="4000"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ctr" rtl="1">
              <a:lnSpc>
                <a:spcPct val="115000"/>
              </a:lnSpc>
              <a:spcBef>
                <a:spcPts val="0"/>
              </a:spcBef>
              <a:spcAft>
                <a:spcPts val="800"/>
              </a:spcAft>
            </a:pPr>
            <a:r>
              <a:rPr lang="ar-SA" sz="4000" kern="100" dirty="0">
                <a:effectLst/>
                <a:latin typeface="Aslam" panose="02000000000000000000" pitchFamily="2" charset="-78"/>
                <a:ea typeface="Aptos" panose="020B0004020202020204" pitchFamily="34" charset="0"/>
                <a:cs typeface="Aslam" panose="02000000000000000000" pitchFamily="2" charset="-78"/>
              </a:rPr>
              <a:t>یہی تکبر ہے</a:t>
            </a:r>
            <a:endParaRPr lang="en-GB" sz="4000" kern="100" dirty="0">
              <a:effectLst/>
              <a:latin typeface="Aslam" panose="02000000000000000000" pitchFamily="2" charset="-78"/>
              <a:ea typeface="Aptos" panose="020B0004020202020204" pitchFamily="34" charset="0"/>
              <a:cs typeface="Aslam" panose="02000000000000000000" pitchFamily="2" charset="-78"/>
            </a:endParaRPr>
          </a:p>
        </p:txBody>
      </p:sp>
      <p:sp>
        <p:nvSpPr>
          <p:cNvPr id="6" name="Title 1">
            <a:extLst>
              <a:ext uri="{FF2B5EF4-FFF2-40B4-BE49-F238E27FC236}">
                <a16:creationId xmlns:a16="http://schemas.microsoft.com/office/drawing/2014/main" id="{6E4F21D4-9117-6FCB-DC44-D37D819B857E}"/>
              </a:ext>
            </a:extLst>
          </p:cNvPr>
          <p:cNvSpPr txBox="1">
            <a:spLocks/>
          </p:cNvSpPr>
          <p:nvPr/>
        </p:nvSpPr>
        <p:spPr>
          <a:xfrm>
            <a:off x="8562005" y="406532"/>
            <a:ext cx="3182320" cy="898393"/>
          </a:xfrm>
          <a:prstGeom prst="rect">
            <a:avLst/>
          </a:prstGeom>
          <a:solidFill>
            <a:srgbClr val="FFFFCC"/>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3600" dirty="0"/>
          </a:p>
        </p:txBody>
      </p:sp>
      <p:sp>
        <p:nvSpPr>
          <p:cNvPr id="7" name="Title 1">
            <a:extLst>
              <a:ext uri="{FF2B5EF4-FFF2-40B4-BE49-F238E27FC236}">
                <a16:creationId xmlns:a16="http://schemas.microsoft.com/office/drawing/2014/main" id="{3A431B9C-57D3-44E5-F94F-076995548415}"/>
              </a:ext>
            </a:extLst>
          </p:cNvPr>
          <p:cNvSpPr txBox="1">
            <a:spLocks/>
          </p:cNvSpPr>
          <p:nvPr/>
        </p:nvSpPr>
        <p:spPr>
          <a:xfrm>
            <a:off x="3333192" y="388853"/>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29309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0430E-10BD-E62D-509E-EBCBA1E75EB8}"/>
              </a:ext>
            </a:extLst>
          </p:cNvPr>
          <p:cNvSpPr>
            <a:spLocks noGrp="1"/>
          </p:cNvSpPr>
          <p:nvPr>
            <p:ph type="title"/>
          </p:nvPr>
        </p:nvSpPr>
        <p:spPr>
          <a:xfrm>
            <a:off x="2416627" y="2248549"/>
            <a:ext cx="7052387" cy="3451094"/>
          </a:xfrm>
        </p:spPr>
        <p:txBody>
          <a:bodyPr>
            <a:normAutofit/>
          </a:bodyPr>
          <a:lstStyle/>
          <a:p>
            <a:pPr marL="0" marR="0" algn="r" rtl="1">
              <a:lnSpc>
                <a:spcPct val="150000"/>
              </a:lnSpc>
              <a:spcBef>
                <a:spcPts val="0"/>
              </a:spcBef>
              <a:spcAft>
                <a:spcPts val="800"/>
              </a:spcAft>
            </a:pP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اب ذرا اپنے دل سے پوچھئے</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br>
              <a:rPr lang="ur-PK" sz="4000" kern="100" dirty="0">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کیا یہ جملہ</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صرف ابلیس نے کہا تھا؟</a:t>
            </a:r>
            <a:b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یا</a:t>
            </a:r>
            <a:r>
              <a:rPr lang="ur-PK" sz="4000" kern="100" dirty="0">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آج بھی ہم</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اسے مختلف الفاظ میں دہراتے ہیں؟</a:t>
            </a:r>
            <a:endParaRPr lang="en-GB" sz="4000" dirty="0"/>
          </a:p>
        </p:txBody>
      </p:sp>
      <p:sp>
        <p:nvSpPr>
          <p:cNvPr id="3" name="Title 1">
            <a:extLst>
              <a:ext uri="{FF2B5EF4-FFF2-40B4-BE49-F238E27FC236}">
                <a16:creationId xmlns:a16="http://schemas.microsoft.com/office/drawing/2014/main" id="{1AAFDB04-C277-883F-4368-02AFC645D4AB}"/>
              </a:ext>
            </a:extLst>
          </p:cNvPr>
          <p:cNvSpPr txBox="1">
            <a:spLocks/>
          </p:cNvSpPr>
          <p:nvPr/>
        </p:nvSpPr>
        <p:spPr>
          <a:xfrm>
            <a:off x="2062064" y="1448447"/>
            <a:ext cx="806009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5400" dirty="0">
                <a:latin typeface="Times New Roman" panose="02020603050405020304" pitchFamily="18" charset="0"/>
                <a:cs typeface="noorehira" panose="02000500000000020004" pitchFamily="2" charset="-78"/>
              </a:rPr>
              <a:t>اَنَا خَیۡرٌ  </a:t>
            </a:r>
            <a:r>
              <a:rPr lang="ar-SA" sz="5400" dirty="0">
                <a:latin typeface="Times New Roman" panose="02020603050405020304" pitchFamily="18" charset="0"/>
                <a:ea typeface="Times New Roman" panose="02020603050405020304" pitchFamily="18" charset="0"/>
                <a:cs typeface="noorehira" panose="02000500000000020004" pitchFamily="2" charset="-78"/>
              </a:rPr>
              <a:t>مِّنۡہُ </a:t>
            </a:r>
            <a:r>
              <a:rPr lang="en-US" dirty="0">
                <a:latin typeface="Times New Roman" panose="02020603050405020304" pitchFamily="18" charset="0"/>
                <a:ea typeface="Times New Roman" panose="02020603050405020304" pitchFamily="18" charset="0"/>
                <a:cs typeface="noorehira" panose="02000500000000020004" pitchFamily="2" charset="-78"/>
              </a:rPr>
              <a:t>		</a:t>
            </a:r>
            <a:r>
              <a:rPr lang="ar-SA" sz="1800" b="1" dirty="0">
                <a:ea typeface="Aptos" panose="020B0004020202020204" pitchFamily="34" charset="0"/>
                <a:cs typeface="Alvi Nastaleeq" panose="02000503000000020004" pitchFamily="2" charset="-78"/>
              </a:rPr>
              <a:t> </a:t>
            </a:r>
            <a:r>
              <a:rPr lang="ar-SA" b="1" dirty="0">
                <a:ea typeface="Aptos" panose="020B0004020202020204" pitchFamily="34" charset="0"/>
                <a:cs typeface="Alvi Nastaleeq" panose="02000503000000020004" pitchFamily="2" charset="-78"/>
              </a:rPr>
              <a:t>میں اس سے بہتر ہوں</a:t>
            </a:r>
            <a:endParaRPr lang="en-GB" dirty="0"/>
          </a:p>
        </p:txBody>
      </p:sp>
      <p:sp>
        <p:nvSpPr>
          <p:cNvPr id="4" name="Title 1">
            <a:extLst>
              <a:ext uri="{FF2B5EF4-FFF2-40B4-BE49-F238E27FC236}">
                <a16:creationId xmlns:a16="http://schemas.microsoft.com/office/drawing/2014/main" id="{5A08B807-55F1-6F84-9080-45730D471F53}"/>
              </a:ext>
            </a:extLst>
          </p:cNvPr>
          <p:cNvSpPr txBox="1">
            <a:spLocks/>
          </p:cNvSpPr>
          <p:nvPr/>
        </p:nvSpPr>
        <p:spPr>
          <a:xfrm>
            <a:off x="3599892" y="322178"/>
            <a:ext cx="4601133" cy="836179"/>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
        <p:nvSpPr>
          <p:cNvPr id="5" name="Title 1">
            <a:extLst>
              <a:ext uri="{FF2B5EF4-FFF2-40B4-BE49-F238E27FC236}">
                <a16:creationId xmlns:a16="http://schemas.microsoft.com/office/drawing/2014/main" id="{4B45504B-DD32-5A8E-1CEB-E26ECEA10FBB}"/>
              </a:ext>
            </a:extLst>
          </p:cNvPr>
          <p:cNvSpPr txBox="1">
            <a:spLocks/>
          </p:cNvSpPr>
          <p:nvPr/>
        </p:nvSpPr>
        <p:spPr>
          <a:xfrm>
            <a:off x="856280" y="3102107"/>
            <a:ext cx="3182320" cy="898393"/>
          </a:xfrm>
          <a:prstGeom prst="rect">
            <a:avLst/>
          </a:prstGeom>
          <a:solidFill>
            <a:srgbClr val="FFFFCC"/>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3600" dirty="0"/>
          </a:p>
        </p:txBody>
      </p:sp>
    </p:spTree>
    <p:extLst>
      <p:ext uri="{BB962C8B-B14F-4D97-AF65-F5344CB8AC3E}">
        <p14:creationId xmlns:p14="http://schemas.microsoft.com/office/powerpoint/2010/main" val="20717124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0430E-10BD-E62D-509E-EBCBA1E75EB8}"/>
              </a:ext>
            </a:extLst>
          </p:cNvPr>
          <p:cNvSpPr>
            <a:spLocks noGrp="1"/>
          </p:cNvSpPr>
          <p:nvPr>
            <p:ph type="title"/>
          </p:nvPr>
        </p:nvSpPr>
        <p:spPr>
          <a:xfrm>
            <a:off x="6972300" y="1643419"/>
            <a:ext cx="4916455" cy="1780915"/>
          </a:xfrm>
        </p:spPr>
        <p:txBody>
          <a:bodyPr>
            <a:noAutofit/>
          </a:bodyPr>
          <a:lstStyle/>
          <a:p>
            <a:pPr marL="0" marR="0" algn="r" rtl="1">
              <a:lnSpc>
                <a:spcPct val="115000"/>
              </a:lnSpc>
              <a:spcBef>
                <a:spcPts val="0"/>
              </a:spcBef>
              <a:spcAft>
                <a:spcPts val="800"/>
              </a:spcAft>
            </a:pPr>
            <a:r>
              <a:rPr lang="ar-SA" sz="2800" kern="100" dirty="0">
                <a:effectLst/>
                <a:latin typeface="Alvi Nastaleeq" panose="02000503000000020004" pitchFamily="2" charset="-78"/>
                <a:ea typeface="Aptos" panose="020B0004020202020204" pitchFamily="34" charset="0"/>
                <a:cs typeface="Alvi Nastaleeq" panose="02000503000000020004" pitchFamily="2" charset="-78"/>
              </a:rPr>
              <a:t>اب ذرا اپنے دل سے پوچھئے</a:t>
            </a:r>
            <a:r>
              <a:rPr lang="en-GB" sz="2800" kern="100" dirty="0">
                <a:effectLst/>
                <a:latin typeface="Alvi Nastaleeq" panose="02000503000000020004" pitchFamily="2" charset="-78"/>
                <a:ea typeface="Aptos" panose="020B0004020202020204" pitchFamily="34" charset="0"/>
                <a:cs typeface="Alvi Nastaleeq" panose="02000503000000020004" pitchFamily="2" charset="-78"/>
              </a:rPr>
              <a:t>...</a:t>
            </a:r>
            <a:br>
              <a:rPr lang="ur-PK" sz="2800" kern="100" dirty="0">
                <a:latin typeface="Alvi Nastaleeq" panose="02000503000000020004" pitchFamily="2" charset="-78"/>
                <a:ea typeface="Aptos" panose="020B0004020202020204" pitchFamily="34" charset="0"/>
                <a:cs typeface="Alvi Nastaleeq" panose="02000503000000020004" pitchFamily="2" charset="-78"/>
              </a:rPr>
            </a:br>
            <a:r>
              <a:rPr lang="ar-SA" sz="2800" kern="100" dirty="0">
                <a:effectLst/>
                <a:latin typeface="Alvi Nastaleeq" panose="02000503000000020004" pitchFamily="2" charset="-78"/>
                <a:ea typeface="Aptos" panose="020B0004020202020204" pitchFamily="34" charset="0"/>
                <a:cs typeface="Alvi Nastaleeq" panose="02000503000000020004" pitchFamily="2" charset="-78"/>
              </a:rPr>
              <a:t>کیا یہ جملہ</a:t>
            </a:r>
            <a:r>
              <a:rPr lang="en-GB" sz="2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2800" kern="100" dirty="0">
                <a:effectLst/>
                <a:latin typeface="Alvi Nastaleeq" panose="02000503000000020004" pitchFamily="2" charset="-78"/>
                <a:ea typeface="Aptos" panose="020B0004020202020204" pitchFamily="34" charset="0"/>
                <a:cs typeface="Alvi Nastaleeq" panose="02000503000000020004" pitchFamily="2" charset="-78"/>
              </a:rPr>
              <a:t>صرف ابلیس نے کہا تھا؟</a:t>
            </a:r>
            <a:br>
              <a:rPr lang="ur-PK" sz="2800" kern="100" dirty="0">
                <a:effectLst/>
                <a:latin typeface="Alvi Nastaleeq" panose="02000503000000020004" pitchFamily="2" charset="-78"/>
                <a:ea typeface="Aptos" panose="020B0004020202020204" pitchFamily="34" charset="0"/>
                <a:cs typeface="Alvi Nastaleeq" panose="02000503000000020004" pitchFamily="2" charset="-78"/>
              </a:rPr>
            </a:br>
            <a:r>
              <a:rPr lang="ar-SA" sz="2800" kern="100" dirty="0">
                <a:effectLst/>
                <a:latin typeface="Alvi Nastaleeq" panose="02000503000000020004" pitchFamily="2" charset="-78"/>
                <a:ea typeface="Aptos" panose="020B0004020202020204" pitchFamily="34" charset="0"/>
                <a:cs typeface="Alvi Nastaleeq" panose="02000503000000020004" pitchFamily="2" charset="-78"/>
              </a:rPr>
              <a:t>یا</a:t>
            </a:r>
            <a:r>
              <a:rPr lang="ur-PK" sz="2800" kern="100" dirty="0">
                <a:latin typeface="Alvi Nastaleeq" panose="02000503000000020004" pitchFamily="2" charset="-78"/>
                <a:ea typeface="Aptos" panose="020B0004020202020204" pitchFamily="34" charset="0"/>
                <a:cs typeface="Alvi Nastaleeq" panose="02000503000000020004" pitchFamily="2" charset="-78"/>
              </a:rPr>
              <a:t> </a:t>
            </a:r>
            <a:r>
              <a:rPr lang="ar-SA" sz="2800" kern="100" dirty="0">
                <a:effectLst/>
                <a:latin typeface="Alvi Nastaleeq" panose="02000503000000020004" pitchFamily="2" charset="-78"/>
                <a:ea typeface="Aptos" panose="020B0004020202020204" pitchFamily="34" charset="0"/>
                <a:cs typeface="Alvi Nastaleeq" panose="02000503000000020004" pitchFamily="2" charset="-78"/>
              </a:rPr>
              <a:t>آج بھی ہم</a:t>
            </a:r>
            <a:r>
              <a:rPr lang="en-GB" sz="2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2800" kern="100" dirty="0">
                <a:effectLst/>
                <a:latin typeface="Alvi Nastaleeq" panose="02000503000000020004" pitchFamily="2" charset="-78"/>
                <a:ea typeface="Aptos" panose="020B0004020202020204" pitchFamily="34" charset="0"/>
                <a:cs typeface="Alvi Nastaleeq" panose="02000503000000020004" pitchFamily="2" charset="-78"/>
              </a:rPr>
              <a:t>اسے مختلف الفاظ میں دہراتے ہیں؟</a:t>
            </a:r>
            <a:endParaRPr lang="en-GB" sz="2800" dirty="0"/>
          </a:p>
        </p:txBody>
      </p:sp>
      <p:sp>
        <p:nvSpPr>
          <p:cNvPr id="5" name="Title 1">
            <a:extLst>
              <a:ext uri="{FF2B5EF4-FFF2-40B4-BE49-F238E27FC236}">
                <a16:creationId xmlns:a16="http://schemas.microsoft.com/office/drawing/2014/main" id="{FFBB186C-8964-BC3F-C129-FF2ABC7D452E}"/>
              </a:ext>
            </a:extLst>
          </p:cNvPr>
          <p:cNvSpPr txBox="1">
            <a:spLocks/>
          </p:cNvSpPr>
          <p:nvPr/>
        </p:nvSpPr>
        <p:spPr>
          <a:xfrm>
            <a:off x="83820" y="1490079"/>
            <a:ext cx="6179820" cy="40518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00000"/>
              </a:lnSpc>
              <a:spcBef>
                <a:spcPts val="0"/>
              </a:spcBef>
              <a:spcAft>
                <a:spcPts val="800"/>
              </a:spcAft>
            </a:pPr>
            <a:br>
              <a:rPr lang="en-GB" sz="4000" kern="100" dirty="0">
                <a:latin typeface="Alvi Nastaleeq" panose="02000503000000020004" pitchFamily="2" charset="-78"/>
                <a:ea typeface="Aptos" panose="020B0004020202020204" pitchFamily="34" charset="0"/>
                <a:cs typeface="Alvi Nastaleeq" panose="02000503000000020004" pitchFamily="2" charset="-78"/>
              </a:rPr>
            </a:b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r>
              <a:rPr lang="ar-SA" sz="4000" kern="100" dirty="0">
                <a:latin typeface="Alvi Nastaleeq" panose="02000503000000020004" pitchFamily="2" charset="-78"/>
                <a:ea typeface="Aptos" panose="020B0004020202020204" pitchFamily="34" charset="0"/>
                <a:cs typeface="Alvi Nastaleeq" panose="02000503000000020004" pitchFamily="2" charset="-78"/>
              </a:rPr>
              <a:t>میں زیادہ پڑھا لکھا ہوں۔</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00000"/>
              </a:lnSpc>
              <a:spcBef>
                <a:spcPts val="0"/>
              </a:spcBef>
              <a:spcAft>
                <a:spcPts val="800"/>
              </a:spcAft>
            </a:pP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r>
              <a:rPr lang="ar-SA" sz="4000" kern="100" dirty="0">
                <a:latin typeface="Alvi Nastaleeq" panose="02000503000000020004" pitchFamily="2" charset="-78"/>
                <a:ea typeface="Aptos" panose="020B0004020202020204" pitchFamily="34" charset="0"/>
                <a:cs typeface="Alvi Nastaleeq" panose="02000503000000020004" pitchFamily="2" charset="-78"/>
              </a:rPr>
              <a:t>میں زیادہ دیندار ہوں۔</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00000"/>
              </a:lnSpc>
              <a:spcBef>
                <a:spcPts val="0"/>
              </a:spcBef>
              <a:spcAft>
                <a:spcPts val="800"/>
              </a:spcAft>
            </a:pPr>
            <a:r>
              <a:rPr lang="ur-PK" sz="4000" kern="100" dirty="0">
                <a:latin typeface="Alvi Nastaleeq" panose="02000503000000020004" pitchFamily="2" charset="-78"/>
                <a:ea typeface="Aptos" panose="020B0004020202020204" pitchFamily="34" charset="0"/>
                <a:cs typeface="Alvi Nastaleeq" panose="02000503000000020004" pitchFamily="2" charset="-78"/>
              </a:rPr>
              <a:t>"</a:t>
            </a:r>
            <a:r>
              <a:rPr lang="ar-SA" sz="4000" kern="100" dirty="0">
                <a:latin typeface="Alvi Nastaleeq" panose="02000503000000020004" pitchFamily="2" charset="-78"/>
                <a:ea typeface="Aptos" panose="020B0004020202020204" pitchFamily="34" charset="0"/>
                <a:cs typeface="Alvi Nastaleeq" panose="02000503000000020004" pitchFamily="2" charset="-78"/>
              </a:rPr>
              <a:t>میرا خاندان بڑا ہے۔</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00000"/>
              </a:lnSpc>
              <a:spcBef>
                <a:spcPts val="0"/>
              </a:spcBef>
              <a:spcAft>
                <a:spcPts val="800"/>
              </a:spcAft>
            </a:pPr>
            <a:r>
              <a:rPr lang="ur-PK" sz="4000" kern="100" dirty="0">
                <a:latin typeface="Alvi Nastaleeq" panose="02000503000000020004" pitchFamily="2" charset="-78"/>
                <a:ea typeface="Aptos" panose="020B0004020202020204" pitchFamily="34" charset="0"/>
                <a:cs typeface="Alvi Nastaleeq" panose="02000503000000020004" pitchFamily="2" charset="-78"/>
              </a:rPr>
              <a:t>"</a:t>
            </a:r>
            <a:r>
              <a:rPr lang="ar-SA" sz="4000" kern="100" dirty="0">
                <a:latin typeface="Alvi Nastaleeq" panose="02000503000000020004" pitchFamily="2" charset="-78"/>
                <a:ea typeface="Aptos" panose="020B0004020202020204" pitchFamily="34" charset="0"/>
                <a:cs typeface="Alvi Nastaleeq" panose="02000503000000020004" pitchFamily="2" charset="-78"/>
              </a:rPr>
              <a:t>میری جماعت صحیح ہے۔</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00000"/>
              </a:lnSpc>
              <a:spcBef>
                <a:spcPts val="0"/>
              </a:spcBef>
              <a:spcAft>
                <a:spcPts val="800"/>
              </a:spcAft>
            </a:pPr>
            <a:r>
              <a:rPr lang="ur-PK" sz="4000" kern="100" dirty="0">
                <a:latin typeface="Alvi Nastaleeq" panose="02000503000000020004" pitchFamily="2" charset="-78"/>
                <a:ea typeface="Aptos" panose="020B0004020202020204" pitchFamily="34" charset="0"/>
                <a:cs typeface="Alvi Nastaleeq" panose="02000503000000020004" pitchFamily="2" charset="-78"/>
              </a:rPr>
              <a:t>"</a:t>
            </a:r>
            <a:r>
              <a:rPr lang="ar-SA" sz="4000" kern="100" dirty="0">
                <a:latin typeface="Alvi Nastaleeq" panose="02000503000000020004" pitchFamily="2" charset="-78"/>
                <a:ea typeface="Aptos" panose="020B0004020202020204" pitchFamily="34" charset="0"/>
                <a:cs typeface="Alvi Nastaleeq" panose="02000503000000020004" pitchFamily="2" charset="-78"/>
              </a:rPr>
              <a:t>میری بات ہی درست ہے۔</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00000"/>
              </a:lnSpc>
              <a:spcBef>
                <a:spcPts val="0"/>
              </a:spcBef>
              <a:spcAft>
                <a:spcPts val="800"/>
              </a:spcAft>
            </a:pPr>
            <a:br>
              <a:rPr lang="en-GB" sz="1200" kern="100" dirty="0">
                <a:latin typeface="Alvi Nastaleeq" panose="02000503000000020004" pitchFamily="2" charset="-78"/>
                <a:ea typeface="Aptos" panose="020B0004020202020204" pitchFamily="34" charset="0"/>
                <a:cs typeface="Alvi Nastaleeq" panose="02000503000000020004" pitchFamily="2" charset="-78"/>
              </a:rPr>
            </a:br>
            <a:r>
              <a:rPr lang="ar-SA" sz="4000" kern="100" dirty="0">
                <a:latin typeface="Alvi Nastaleeq" panose="02000503000000020004" pitchFamily="2" charset="-78"/>
                <a:ea typeface="Aptos" panose="020B0004020202020204" pitchFamily="34" charset="0"/>
                <a:cs typeface="Alvi Nastaleeq" panose="02000503000000020004" pitchFamily="2" charset="-78"/>
              </a:rPr>
              <a:t>الفاظ بدل گئے</a:t>
            </a:r>
            <a:r>
              <a:rPr lang="ur-PK" sz="4000" kern="100" dirty="0">
                <a:latin typeface="Alvi Nastaleeq" panose="02000503000000020004" pitchFamily="2" charset="-78"/>
                <a:ea typeface="Aptos" panose="020B0004020202020204" pitchFamily="34" charset="0"/>
                <a:cs typeface="Alvi Nastaleeq" panose="02000503000000020004" pitchFamily="2" charset="-78"/>
              </a:rPr>
              <a:t>،</a:t>
            </a:r>
            <a:r>
              <a:rPr lang="ar-SA" sz="4000" kern="100" dirty="0">
                <a:latin typeface="Alvi Nastaleeq" panose="02000503000000020004" pitchFamily="2" charset="-78"/>
                <a:ea typeface="Aptos" panose="020B0004020202020204" pitchFamily="34" charset="0"/>
                <a:cs typeface="Alvi Nastaleeq" panose="02000503000000020004" pitchFamily="2" charset="-78"/>
              </a:rPr>
              <a:t>جملہ و</a:t>
            </a:r>
            <a:r>
              <a:rPr lang="ur-PK" sz="4000" kern="100" dirty="0">
                <a:latin typeface="Alvi Nastaleeq" panose="02000503000000020004" pitchFamily="2" charset="-78"/>
                <a:ea typeface="Aptos" panose="020B0004020202020204" pitchFamily="34" charset="0"/>
                <a:cs typeface="Alvi Nastaleeq" panose="02000503000000020004" pitchFamily="2" charset="-78"/>
              </a:rPr>
              <a:t>ہی:</a:t>
            </a:r>
            <a:r>
              <a:rPr lang="ar-SA" sz="4000" kern="100" dirty="0">
                <a:latin typeface="Alvi Nastaleeq" panose="02000503000000020004" pitchFamily="2" charset="-78"/>
                <a:ea typeface="Aptos" panose="020B0004020202020204" pitchFamily="34" charset="0"/>
                <a:cs typeface="Alvi Nastaleeq" panose="02000503000000020004" pitchFamily="2" charset="-78"/>
              </a:rPr>
              <a:t> </a:t>
            </a:r>
            <a:r>
              <a:rPr lang="en-GB" sz="4000" b="1" kern="100" dirty="0">
                <a:latin typeface="Alvi Nastaleeq" panose="02000503000000020004" pitchFamily="2" charset="-78"/>
                <a:ea typeface="Aptos" panose="020B0004020202020204" pitchFamily="34" charset="0"/>
                <a:cs typeface="Alvi Nastaleeq" panose="02000503000000020004" pitchFamily="2" charset="-78"/>
              </a:rPr>
              <a:t>"</a:t>
            </a:r>
            <a:r>
              <a:rPr lang="ar-SA" sz="4000" b="1" kern="100" dirty="0">
                <a:latin typeface="noorehira" panose="02000500000000020004" pitchFamily="2" charset="-78"/>
                <a:ea typeface="Aptos" panose="020B0004020202020204" pitchFamily="34" charset="0"/>
                <a:cs typeface="noorehira" panose="02000500000000020004" pitchFamily="2" charset="-78"/>
              </a:rPr>
              <a:t>أَنَا خَيْرٌ مِّنْهُ</a:t>
            </a:r>
            <a:r>
              <a:rPr lang="en-GB" sz="4000" b="1" kern="100" dirty="0">
                <a:latin typeface="Alvi Nastaleeq" panose="02000503000000020004" pitchFamily="2" charset="-78"/>
                <a:ea typeface="Aptos" panose="020B0004020202020204" pitchFamily="34" charset="0"/>
                <a:cs typeface="Alvi Nastaleeq" panose="02000503000000020004" pitchFamily="2" charset="-78"/>
              </a:rPr>
              <a:t>"</a:t>
            </a:r>
            <a:r>
              <a:rPr lang="ur-PK" sz="4000" b="1" kern="100" dirty="0">
                <a:latin typeface="Alvi Nastaleeq" panose="02000503000000020004" pitchFamily="2" charset="-78"/>
                <a:ea typeface="Aptos" panose="020B0004020202020204" pitchFamily="34" charset="0"/>
                <a:cs typeface="Alvi Nastaleeq" panose="02000503000000020004" pitchFamily="2" charset="-78"/>
              </a:rPr>
              <a:t> </a:t>
            </a:r>
            <a:endParaRPr lang="en-GB" sz="4000" dirty="0"/>
          </a:p>
        </p:txBody>
      </p:sp>
      <p:sp>
        <p:nvSpPr>
          <p:cNvPr id="3" name="Title 1">
            <a:extLst>
              <a:ext uri="{FF2B5EF4-FFF2-40B4-BE49-F238E27FC236}">
                <a16:creationId xmlns:a16="http://schemas.microsoft.com/office/drawing/2014/main" id="{1AAFDB04-C277-883F-4368-02AFC645D4AB}"/>
              </a:ext>
            </a:extLst>
          </p:cNvPr>
          <p:cNvSpPr txBox="1">
            <a:spLocks/>
          </p:cNvSpPr>
          <p:nvPr/>
        </p:nvSpPr>
        <p:spPr>
          <a:xfrm>
            <a:off x="2062064" y="271817"/>
            <a:ext cx="8060094" cy="115699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5400" dirty="0">
                <a:latin typeface="Times New Roman" panose="02020603050405020304" pitchFamily="18" charset="0"/>
                <a:cs typeface="noorehira" panose="02000500000000020004" pitchFamily="2" charset="-78"/>
              </a:rPr>
              <a:t>اَنَا خَیۡرٌ  </a:t>
            </a:r>
            <a:r>
              <a:rPr lang="ar-SA" sz="5400" dirty="0">
                <a:latin typeface="Times New Roman" panose="02020603050405020304" pitchFamily="18" charset="0"/>
                <a:ea typeface="Times New Roman" panose="02020603050405020304" pitchFamily="18" charset="0"/>
                <a:cs typeface="noorehira" panose="02000500000000020004" pitchFamily="2" charset="-78"/>
              </a:rPr>
              <a:t>مِّنۡہُ </a:t>
            </a:r>
            <a:r>
              <a:rPr lang="en-US" dirty="0">
                <a:latin typeface="Times New Roman" panose="02020603050405020304" pitchFamily="18" charset="0"/>
                <a:ea typeface="Times New Roman" panose="02020603050405020304" pitchFamily="18" charset="0"/>
                <a:cs typeface="noorehira" panose="02000500000000020004" pitchFamily="2" charset="-78"/>
              </a:rPr>
              <a:t>		</a:t>
            </a:r>
            <a:r>
              <a:rPr lang="ar-SA" sz="1800" b="1" dirty="0">
                <a:ea typeface="Aptos" panose="020B0004020202020204" pitchFamily="34" charset="0"/>
                <a:cs typeface="Alvi Nastaleeq" panose="02000503000000020004" pitchFamily="2" charset="-78"/>
              </a:rPr>
              <a:t> </a:t>
            </a:r>
            <a:r>
              <a:rPr lang="ar-SA" b="1" dirty="0">
                <a:ea typeface="Aptos" panose="020B0004020202020204" pitchFamily="34" charset="0"/>
                <a:cs typeface="Alvi Nastaleeq" panose="02000503000000020004" pitchFamily="2" charset="-78"/>
              </a:rPr>
              <a:t>میں اس سے بہتر ہوں</a:t>
            </a:r>
            <a:endParaRPr lang="en-GB" dirty="0"/>
          </a:p>
        </p:txBody>
      </p:sp>
      <p:sp>
        <p:nvSpPr>
          <p:cNvPr id="4" name="Title 1">
            <a:extLst>
              <a:ext uri="{FF2B5EF4-FFF2-40B4-BE49-F238E27FC236}">
                <a16:creationId xmlns:a16="http://schemas.microsoft.com/office/drawing/2014/main" id="{85965D0C-FFF5-DF0B-C7A1-2A38A836601C}"/>
              </a:ext>
            </a:extLst>
          </p:cNvPr>
          <p:cNvSpPr txBox="1">
            <a:spLocks/>
          </p:cNvSpPr>
          <p:nvPr/>
        </p:nvSpPr>
        <p:spPr>
          <a:xfrm>
            <a:off x="7286067" y="5675228"/>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
        <p:nvSpPr>
          <p:cNvPr id="6" name="Title 1">
            <a:extLst>
              <a:ext uri="{FF2B5EF4-FFF2-40B4-BE49-F238E27FC236}">
                <a16:creationId xmlns:a16="http://schemas.microsoft.com/office/drawing/2014/main" id="{64B49DB1-9167-5501-BC26-7BACC0C01C38}"/>
              </a:ext>
            </a:extLst>
          </p:cNvPr>
          <p:cNvSpPr txBox="1">
            <a:spLocks/>
          </p:cNvSpPr>
          <p:nvPr/>
        </p:nvSpPr>
        <p:spPr>
          <a:xfrm>
            <a:off x="7952405" y="4559432"/>
            <a:ext cx="3182320" cy="898393"/>
          </a:xfrm>
          <a:prstGeom prst="rect">
            <a:avLst/>
          </a:prstGeom>
          <a:solidFill>
            <a:srgbClr val="FFFFCC"/>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3600" dirty="0"/>
          </a:p>
        </p:txBody>
      </p:sp>
    </p:spTree>
    <p:extLst>
      <p:ext uri="{BB962C8B-B14F-4D97-AF65-F5344CB8AC3E}">
        <p14:creationId xmlns:p14="http://schemas.microsoft.com/office/powerpoint/2010/main" val="38996650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968BA-463D-C99C-9084-CE69F27048D5}"/>
              </a:ext>
            </a:extLst>
          </p:cNvPr>
          <p:cNvSpPr>
            <a:spLocks noGrp="1"/>
          </p:cNvSpPr>
          <p:nvPr>
            <p:ph type="title"/>
          </p:nvPr>
        </p:nvSpPr>
        <p:spPr>
          <a:xfrm>
            <a:off x="838200" y="365125"/>
            <a:ext cx="10515600" cy="1028247"/>
          </a:xfrm>
        </p:spPr>
        <p:txBody>
          <a:bodyPr>
            <a:normAutofit/>
          </a:bodyPr>
          <a:lstStyle/>
          <a:p>
            <a:pPr algn="r" rtl="1"/>
            <a:r>
              <a:rPr lang="ar-SA" sz="3600" kern="100" dirty="0">
                <a:solidFill>
                  <a:srgbClr val="FFFF00"/>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کتنی مرتبہ آپ نے ارادہ کیا ہوگا</a:t>
            </a:r>
            <a:r>
              <a:rPr lang="en-GB" sz="3600" kern="100" dirty="0">
                <a:solidFill>
                  <a:srgbClr val="FFFF00"/>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a:t>
            </a:r>
            <a:endParaRPr lang="en-GB" sz="3600" dirty="0">
              <a:solidFill>
                <a:srgbClr val="FFFF00"/>
              </a:solidFill>
              <a:effectLst>
                <a:glow rad="101600">
                  <a:schemeClr val="tx1">
                    <a:alpha val="60000"/>
                  </a:schemeClr>
                </a:glow>
              </a:effectLst>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6910C46E-90B8-7106-7271-764454BB212F}"/>
              </a:ext>
            </a:extLst>
          </p:cNvPr>
          <p:cNvSpPr txBox="1">
            <a:spLocks/>
          </p:cNvSpPr>
          <p:nvPr/>
        </p:nvSpPr>
        <p:spPr>
          <a:xfrm>
            <a:off x="1024810" y="1497243"/>
            <a:ext cx="10668000" cy="10655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SA" sz="4000" dirty="0">
                <a:solidFill>
                  <a:srgbClr val="FFFF00"/>
                </a:solidFill>
                <a:effectLst/>
                <a:ea typeface="Aptos" panose="020B0004020202020204" pitchFamily="34" charset="0"/>
                <a:cs typeface="Alvi Nastaleeq" panose="02000503000000020004" pitchFamily="2" charset="-78"/>
              </a:rPr>
              <a:t>آج سے نماز وقت پر پڑھوں گا۔</a:t>
            </a:r>
            <a:r>
              <a:rPr lang="en-US" sz="4000" dirty="0">
                <a:solidFill>
                  <a:srgbClr val="FFFF00"/>
                </a:solidFill>
                <a:effectLst/>
                <a:ea typeface="Aptos" panose="020B0004020202020204" pitchFamily="34" charset="0"/>
                <a:cs typeface="Alvi Nastaleeq" panose="02000503000000020004" pitchFamily="2" charset="-78"/>
              </a:rPr>
              <a:t>	</a:t>
            </a:r>
            <a:r>
              <a:rPr lang="ar-SA" sz="4000" b="1" dirty="0">
                <a:solidFill>
                  <a:schemeClr val="bg1"/>
                </a:solidFill>
                <a:effectLst/>
                <a:ea typeface="Aptos" panose="020B0004020202020204" pitchFamily="34" charset="0"/>
                <a:cs typeface="Alvi Nastaleeq" panose="02000503000000020004" pitchFamily="2" charset="-78"/>
              </a:rPr>
              <a:t>	</a:t>
            </a:r>
            <a:r>
              <a:rPr lang="ar-SA" sz="4000" dirty="0">
                <a:solidFill>
                  <a:schemeClr val="bg1"/>
                </a:solidFill>
                <a:effectLst/>
                <a:ea typeface="Aptos" panose="020B0004020202020204" pitchFamily="34" charset="0"/>
                <a:cs typeface="Alvi Nastaleeq" panose="02000503000000020004" pitchFamily="2" charset="-78"/>
              </a:rPr>
              <a:t>لیکن</a:t>
            </a:r>
            <a:r>
              <a:rPr lang="en-GB" sz="4000" dirty="0">
                <a:solidFill>
                  <a:schemeClr val="bg1"/>
                </a:solidFill>
                <a:effectLst/>
                <a:latin typeface="Alvi Nastaleeq" panose="02000503000000020004" pitchFamily="2" charset="-78"/>
                <a:ea typeface="Aptos" panose="020B0004020202020204" pitchFamily="34" charset="0"/>
              </a:rPr>
              <a:t>...</a:t>
            </a:r>
            <a:r>
              <a:rPr lang="ar-SA" sz="4000" dirty="0">
                <a:solidFill>
                  <a:schemeClr val="bg1"/>
                </a:solidFill>
                <a:effectLst/>
                <a:ea typeface="Aptos" panose="020B0004020202020204" pitchFamily="34" charset="0"/>
                <a:cs typeface="Alvi Nastaleeq" panose="02000503000000020004" pitchFamily="2" charset="-78"/>
              </a:rPr>
              <a:t>کچھ دن بعد وہی سستی واپس آگئی</a:t>
            </a:r>
            <a:endParaRPr lang="en-GB" sz="4000" dirty="0">
              <a:solidFill>
                <a:schemeClr val="bg1"/>
              </a:solidFill>
            </a:endParaRPr>
          </a:p>
        </p:txBody>
      </p:sp>
      <p:sp>
        <p:nvSpPr>
          <p:cNvPr id="5" name="Title 1">
            <a:extLst>
              <a:ext uri="{FF2B5EF4-FFF2-40B4-BE49-F238E27FC236}">
                <a16:creationId xmlns:a16="http://schemas.microsoft.com/office/drawing/2014/main" id="{8DA9506D-CC98-9D45-7E62-E1E81E129E78}"/>
              </a:ext>
            </a:extLst>
          </p:cNvPr>
          <p:cNvSpPr txBox="1">
            <a:spLocks/>
          </p:cNvSpPr>
          <p:nvPr/>
        </p:nvSpPr>
        <p:spPr>
          <a:xfrm>
            <a:off x="681135" y="2564041"/>
            <a:ext cx="10977465" cy="10655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SA" sz="4000" dirty="0">
                <a:solidFill>
                  <a:srgbClr val="FFFF00"/>
                </a:solidFill>
                <a:effectLst/>
                <a:ea typeface="Aptos" panose="020B0004020202020204" pitchFamily="34" charset="0"/>
                <a:cs typeface="Alvi Nastaleeq" panose="02000503000000020004" pitchFamily="2" charset="-78"/>
              </a:rPr>
              <a:t>اب غصہ نہیں کروں گا۔</a:t>
            </a:r>
            <a:r>
              <a:rPr lang="ar-SA" sz="4000" b="1" dirty="0">
                <a:solidFill>
                  <a:schemeClr val="bg1"/>
                </a:solidFill>
                <a:effectLst/>
                <a:ea typeface="Aptos" panose="020B0004020202020204" pitchFamily="34" charset="0"/>
                <a:cs typeface="Alvi Nastaleeq" panose="02000503000000020004" pitchFamily="2" charset="-78"/>
              </a:rPr>
              <a:t>	</a:t>
            </a:r>
            <a:r>
              <a:rPr lang="en-US" sz="4000" b="1" dirty="0">
                <a:solidFill>
                  <a:schemeClr val="bg1"/>
                </a:solidFill>
                <a:effectLst/>
                <a:ea typeface="Aptos" panose="020B0004020202020204" pitchFamily="34" charset="0"/>
                <a:cs typeface="Alvi Nastaleeq" panose="02000503000000020004" pitchFamily="2" charset="-78"/>
              </a:rPr>
              <a:t>	</a:t>
            </a:r>
            <a:r>
              <a:rPr lang="ar-SA" sz="4000" dirty="0">
                <a:solidFill>
                  <a:schemeClr val="bg1"/>
                </a:solidFill>
                <a:effectLst/>
                <a:ea typeface="Aptos" panose="020B0004020202020204" pitchFamily="34" charset="0"/>
                <a:cs typeface="Alvi Nastaleeq" panose="02000503000000020004" pitchFamily="2" charset="-78"/>
              </a:rPr>
              <a:t>لیکن</a:t>
            </a:r>
            <a:r>
              <a:rPr lang="en-GB" sz="4000" dirty="0">
                <a:solidFill>
                  <a:schemeClr val="bg1"/>
                </a:solidFill>
                <a:effectLst/>
                <a:latin typeface="Alvi Nastaleeq" panose="02000503000000020004" pitchFamily="2" charset="-78"/>
                <a:ea typeface="Aptos" panose="020B0004020202020204" pitchFamily="34" charset="0"/>
              </a:rPr>
              <a:t>...</a:t>
            </a:r>
            <a:r>
              <a:rPr lang="ar-SA" sz="4000" dirty="0">
                <a:solidFill>
                  <a:schemeClr val="bg1"/>
                </a:solidFill>
                <a:effectLst/>
                <a:ea typeface="Aptos" panose="020B0004020202020204" pitchFamily="34" charset="0"/>
                <a:cs typeface="Alvi Nastaleeq" panose="02000503000000020004" pitchFamily="2" charset="-78"/>
              </a:rPr>
              <a:t>پہلے ہی موقع پر خود پر قابو نہ رکھ سکے۔</a:t>
            </a:r>
            <a:r>
              <a:rPr lang="en-GB" sz="4000" dirty="0">
                <a:solidFill>
                  <a:schemeClr val="bg1"/>
                </a:solidFill>
                <a:effectLst/>
                <a:latin typeface="Alvi Nastaleeq" panose="02000503000000020004" pitchFamily="2" charset="-78"/>
                <a:ea typeface="Aptos" panose="020B0004020202020204" pitchFamily="34" charset="0"/>
              </a:rPr>
              <a:t>...</a:t>
            </a:r>
            <a:endParaRPr lang="en-GB" sz="4000" dirty="0">
              <a:solidFill>
                <a:schemeClr val="bg1"/>
              </a:solidFill>
            </a:endParaRPr>
          </a:p>
        </p:txBody>
      </p:sp>
      <p:sp>
        <p:nvSpPr>
          <p:cNvPr id="6" name="Title 1">
            <a:extLst>
              <a:ext uri="{FF2B5EF4-FFF2-40B4-BE49-F238E27FC236}">
                <a16:creationId xmlns:a16="http://schemas.microsoft.com/office/drawing/2014/main" id="{7B50D2FB-02C0-9537-C5C1-CDB3C71DF823}"/>
              </a:ext>
            </a:extLst>
          </p:cNvPr>
          <p:cNvSpPr txBox="1">
            <a:spLocks/>
          </p:cNvSpPr>
          <p:nvPr/>
        </p:nvSpPr>
        <p:spPr>
          <a:xfrm>
            <a:off x="1295400" y="3602852"/>
            <a:ext cx="10515600" cy="10655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اب حسد، کینہ دل میں نہیں رکھوں گا۔</a:t>
            </a:r>
            <a:r>
              <a:rPr lang="en-US"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لیکن</a:t>
            </a:r>
            <a:r>
              <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دل پھر بھی بھاری ہوگیا۔</a:t>
            </a:r>
            <a:r>
              <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p>
        </p:txBody>
      </p:sp>
      <p:sp>
        <p:nvSpPr>
          <p:cNvPr id="7" name="Title 1">
            <a:extLst>
              <a:ext uri="{FF2B5EF4-FFF2-40B4-BE49-F238E27FC236}">
                <a16:creationId xmlns:a16="http://schemas.microsoft.com/office/drawing/2014/main" id="{F44650BF-8CE7-E0F2-580D-4C3B1026838B}"/>
              </a:ext>
            </a:extLst>
          </p:cNvPr>
          <p:cNvSpPr txBox="1">
            <a:spLocks/>
          </p:cNvSpPr>
          <p:nvPr/>
        </p:nvSpPr>
        <p:spPr>
          <a:xfrm>
            <a:off x="1158551" y="4688314"/>
            <a:ext cx="10515600" cy="8976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کتنی مرتبہ آپ نے توبہ کی ہوگی</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ur-PK"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a:t>
            </a:r>
            <a:r>
              <a:rPr lang="en-US"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اور پھر</a:t>
            </a:r>
            <a:r>
              <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وہی گناہ دوبارہ ہوگیا۔</a:t>
            </a:r>
            <a:endPar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8" name="Title 1">
            <a:extLst>
              <a:ext uri="{FF2B5EF4-FFF2-40B4-BE49-F238E27FC236}">
                <a16:creationId xmlns:a16="http://schemas.microsoft.com/office/drawing/2014/main" id="{108808F3-E8D9-EAE5-B30D-5AD0201AD3CE}"/>
              </a:ext>
            </a:extLst>
          </p:cNvPr>
          <p:cNvSpPr txBox="1">
            <a:spLocks/>
          </p:cNvSpPr>
          <p:nvPr/>
        </p:nvSpPr>
        <p:spPr>
          <a:xfrm>
            <a:off x="209550" y="5857751"/>
            <a:ext cx="11906250" cy="897618"/>
          </a:xfrm>
          <a:prstGeom prst="rect">
            <a:avLst/>
          </a:prstGeom>
        </p:spPr>
        <p:style>
          <a:lnRef idx="2">
            <a:schemeClr val="dk1">
              <a:shade val="15000"/>
            </a:schemeClr>
          </a:lnRef>
          <a:fillRef idx="1">
            <a:schemeClr val="dk1"/>
          </a:fillRef>
          <a:effectRef idx="0">
            <a:schemeClr val="dk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15000"/>
              </a:lnSpc>
              <a:spcBef>
                <a:spcPts val="0"/>
              </a:spcBef>
              <a:spcAft>
                <a:spcPts val="800"/>
              </a:spcAft>
            </a:pPr>
            <a:r>
              <a:rPr lang="ar-SA" sz="3600" b="1" kern="100" dirty="0">
                <a:solidFill>
                  <a:schemeClr val="bg1"/>
                </a:solidFill>
                <a:effectLst/>
                <a:latin typeface="Alvi Nastaleeq" panose="02000503000000020004" pitchFamily="2" charset="-78"/>
                <a:ea typeface="Aptos" panose="020B0004020202020204" pitchFamily="34" charset="0"/>
                <a:cs typeface="Aslam" panose="02000000000000000000" pitchFamily="2" charset="-78"/>
              </a:rPr>
              <a:t>آخر ایسا کیوں ہوتا ہے؟ </a:t>
            </a:r>
            <a:r>
              <a:rPr lang="en-US" sz="3600" b="1" kern="100" dirty="0">
                <a:solidFill>
                  <a:schemeClr val="bg1"/>
                </a:solidFill>
                <a:effectLst/>
                <a:latin typeface="Alvi Nastaleeq" panose="02000503000000020004" pitchFamily="2" charset="-78"/>
                <a:ea typeface="Aptos" panose="020B0004020202020204" pitchFamily="34" charset="0"/>
                <a:cs typeface="Aslam" panose="02000000000000000000" pitchFamily="2" charset="-78"/>
              </a:rPr>
              <a:t> </a:t>
            </a:r>
            <a:r>
              <a:rPr lang="ar-SA" sz="3600" b="1" kern="100" dirty="0">
                <a:solidFill>
                  <a:schemeClr val="bg1"/>
                </a:solidFill>
                <a:effectLst/>
                <a:latin typeface="Alvi Nastaleeq" panose="02000503000000020004" pitchFamily="2" charset="-78"/>
                <a:ea typeface="Aptos" panose="020B0004020202020204" pitchFamily="34" charset="0"/>
                <a:cs typeface="Aslam" panose="02000000000000000000" pitchFamily="2" charset="-78"/>
              </a:rPr>
              <a:t> کیا ہم واقعی برائی سے محبت کرتے ہیں</a:t>
            </a:r>
            <a:r>
              <a:rPr lang="ar-SA" sz="36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endParaRPr lang="en-GB" sz="36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endParaRPr>
          </a:p>
        </p:txBody>
      </p:sp>
    </p:spTree>
    <p:extLst>
      <p:ext uri="{BB962C8B-B14F-4D97-AF65-F5344CB8AC3E}">
        <p14:creationId xmlns:p14="http://schemas.microsoft.com/office/powerpoint/2010/main" val="4226487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76647-69A0-C147-BC02-9D56CEBCBE46}"/>
              </a:ext>
            </a:extLst>
          </p:cNvPr>
          <p:cNvSpPr>
            <a:spLocks noGrp="1"/>
          </p:cNvSpPr>
          <p:nvPr>
            <p:ph type="title"/>
          </p:nvPr>
        </p:nvSpPr>
        <p:spPr>
          <a:xfrm>
            <a:off x="8290560" y="1337310"/>
            <a:ext cx="3063240" cy="905828"/>
          </a:xfrm>
        </p:spPr>
        <p:txBody>
          <a:bodyPr>
            <a:normAutofit/>
          </a:bodyPr>
          <a:lstStyle/>
          <a:p>
            <a:pPr algn="r" rtl="1"/>
            <a:r>
              <a:rPr lang="ar-SA" sz="2800" kern="100" dirty="0">
                <a:effectLst/>
                <a:latin typeface="Alvi Nastaleeq" panose="02000503000000020004" pitchFamily="2" charset="-78"/>
                <a:ea typeface="Aptos" panose="020B0004020202020204" pitchFamily="34" charset="0"/>
                <a:cs typeface="Alvi Nastaleeq" panose="02000503000000020004" pitchFamily="2" charset="-78"/>
              </a:rPr>
              <a:t>رسول اللہ ﷺ نے فرمایا</a:t>
            </a:r>
            <a:r>
              <a:rPr lang="en-GB" sz="2800"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en-GB" sz="2800" dirty="0"/>
          </a:p>
        </p:txBody>
      </p:sp>
      <p:sp>
        <p:nvSpPr>
          <p:cNvPr id="4" name="Title 1">
            <a:extLst>
              <a:ext uri="{FF2B5EF4-FFF2-40B4-BE49-F238E27FC236}">
                <a16:creationId xmlns:a16="http://schemas.microsoft.com/office/drawing/2014/main" id="{DF00B689-DAAE-6C3C-89C9-CB8FE930EC1E}"/>
              </a:ext>
            </a:extLst>
          </p:cNvPr>
          <p:cNvSpPr txBox="1">
            <a:spLocks/>
          </p:cNvSpPr>
          <p:nvPr/>
        </p:nvSpPr>
        <p:spPr>
          <a:xfrm>
            <a:off x="609600" y="2243138"/>
            <a:ext cx="10896600" cy="13137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5400" b="1" kern="100" dirty="0">
                <a:effectLst>
                  <a:glow rad="101600">
                    <a:srgbClr val="FFFF00">
                      <a:alpha val="60000"/>
                    </a:srgbClr>
                  </a:glow>
                </a:effectLst>
                <a:latin typeface="noorehira" panose="02000500000000020004" pitchFamily="2" charset="-78"/>
                <a:ea typeface="Aptos" panose="020B0004020202020204" pitchFamily="34" charset="0"/>
                <a:cs typeface="noorehira" panose="02000500000000020004" pitchFamily="2" charset="-78"/>
              </a:rPr>
              <a:t>لَا يَدْخُلُ الْجَنَّةَ مَنْ كَانَ فِي قَلْبِهِ مِثْقَالُ ذَرَّةٍ مِنْ كِبْرٍ</a:t>
            </a:r>
            <a:endParaRPr lang="en-GB" sz="5400" dirty="0">
              <a:effectLst>
                <a:glow rad="101600">
                  <a:srgbClr val="FFFF00">
                    <a:alpha val="60000"/>
                  </a:srgbClr>
                </a:glow>
              </a:effectLst>
              <a:latin typeface="noorehira" panose="02000500000000020004" pitchFamily="2" charset="-78"/>
              <a:cs typeface="noorehira" panose="02000500000000020004" pitchFamily="2" charset="-78"/>
            </a:endParaRPr>
          </a:p>
        </p:txBody>
      </p:sp>
      <p:sp>
        <p:nvSpPr>
          <p:cNvPr id="5" name="Title 1">
            <a:extLst>
              <a:ext uri="{FF2B5EF4-FFF2-40B4-BE49-F238E27FC236}">
                <a16:creationId xmlns:a16="http://schemas.microsoft.com/office/drawing/2014/main" id="{D798F043-4228-BEEE-6843-7C7F04F8C3D8}"/>
              </a:ext>
            </a:extLst>
          </p:cNvPr>
          <p:cNvSpPr txBox="1">
            <a:spLocks/>
          </p:cNvSpPr>
          <p:nvPr/>
        </p:nvSpPr>
        <p:spPr>
          <a:xfrm>
            <a:off x="365760" y="3470589"/>
            <a:ext cx="112928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4000" kern="100" dirty="0">
                <a:latin typeface="Alvi Nastaleeq" panose="02000503000000020004" pitchFamily="2" charset="-78"/>
                <a:ea typeface="Aptos" panose="020B0004020202020204" pitchFamily="34" charset="0"/>
                <a:cs typeface="Alvi Nastaleeq" panose="02000503000000020004" pitchFamily="2" charset="-78"/>
              </a:rPr>
              <a:t>جس کے دل میں رائی کے دانے کے برابر بھی تکبر ہوگا، وہ جنت میں داخل نہیں ہوگا۔</a:t>
            </a:r>
            <a:r>
              <a:rPr lang="ur-PK" sz="4000" kern="100" dirty="0">
                <a:latin typeface="Alvi Nastaleeq" panose="02000503000000020004" pitchFamily="2" charset="-78"/>
                <a:ea typeface="Aptos" panose="020B0004020202020204" pitchFamily="34" charset="0"/>
                <a:cs typeface="Alvi Nastaleeq" panose="02000503000000020004" pitchFamily="2" charset="-78"/>
              </a:rPr>
              <a:t>	</a:t>
            </a:r>
            <a:endParaRPr lang="en-GB" sz="4000" dirty="0"/>
          </a:p>
        </p:txBody>
      </p:sp>
      <p:sp>
        <p:nvSpPr>
          <p:cNvPr id="6" name="Title 1">
            <a:extLst>
              <a:ext uri="{FF2B5EF4-FFF2-40B4-BE49-F238E27FC236}">
                <a16:creationId xmlns:a16="http://schemas.microsoft.com/office/drawing/2014/main" id="{B83D698F-8A99-0557-023D-F19960596E08}"/>
              </a:ext>
            </a:extLst>
          </p:cNvPr>
          <p:cNvSpPr txBox="1">
            <a:spLocks/>
          </p:cNvSpPr>
          <p:nvPr/>
        </p:nvSpPr>
        <p:spPr>
          <a:xfrm>
            <a:off x="4960620" y="4606290"/>
            <a:ext cx="1844040" cy="8795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400" kern="100" dirty="0">
                <a:latin typeface="Alvi Nastaleeq" panose="02000503000000020004" pitchFamily="2" charset="-78"/>
                <a:ea typeface="Aptos" panose="020B0004020202020204" pitchFamily="34" charset="0"/>
                <a:cs typeface="Alvi Nastaleeq" panose="02000503000000020004" pitchFamily="2" charset="-78"/>
              </a:rPr>
              <a:t>(</a:t>
            </a:r>
            <a:r>
              <a:rPr lang="ar-SA" sz="2400" kern="100" dirty="0">
                <a:latin typeface="Alvi Nastaleeq" panose="02000503000000020004" pitchFamily="2" charset="-78"/>
                <a:ea typeface="Aptos" panose="020B0004020202020204" pitchFamily="34" charset="0"/>
                <a:cs typeface="Alvi Nastaleeq" panose="02000503000000020004" pitchFamily="2" charset="-78"/>
              </a:rPr>
              <a:t>صحیح مسلم</a:t>
            </a:r>
            <a:r>
              <a:rPr lang="ur-PK" sz="2400" kern="100" dirty="0">
                <a:latin typeface="Alvi Nastaleeq" panose="02000503000000020004" pitchFamily="2" charset="-78"/>
                <a:ea typeface="Aptos" panose="020B0004020202020204" pitchFamily="34" charset="0"/>
                <a:cs typeface="Alvi Nastaleeq" panose="02000503000000020004" pitchFamily="2" charset="-78"/>
              </a:rPr>
              <a:t>: ۹۱)</a:t>
            </a:r>
            <a:endParaRPr lang="en-GB" sz="2400" dirty="0"/>
          </a:p>
        </p:txBody>
      </p:sp>
      <p:sp>
        <p:nvSpPr>
          <p:cNvPr id="3" name="Title 1">
            <a:extLst>
              <a:ext uri="{FF2B5EF4-FFF2-40B4-BE49-F238E27FC236}">
                <a16:creationId xmlns:a16="http://schemas.microsoft.com/office/drawing/2014/main" id="{81FCB815-5C22-E73C-8341-C00CBDFCBB7C}"/>
              </a:ext>
            </a:extLst>
          </p:cNvPr>
          <p:cNvSpPr txBox="1">
            <a:spLocks/>
          </p:cNvSpPr>
          <p:nvPr/>
        </p:nvSpPr>
        <p:spPr>
          <a:xfrm>
            <a:off x="4437680" y="406532"/>
            <a:ext cx="3182320" cy="898393"/>
          </a:xfrm>
          <a:prstGeom prst="rect">
            <a:avLst/>
          </a:prstGeom>
          <a:solidFill>
            <a:srgbClr val="FFFFCC"/>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3600" dirty="0"/>
          </a:p>
        </p:txBody>
      </p:sp>
    </p:spTree>
    <p:extLst>
      <p:ext uri="{BB962C8B-B14F-4D97-AF65-F5344CB8AC3E}">
        <p14:creationId xmlns:p14="http://schemas.microsoft.com/office/powerpoint/2010/main" val="34555965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3548D-CEB9-1D99-3A64-E13280C1CF6C}"/>
              </a:ext>
            </a:extLst>
          </p:cNvPr>
          <p:cNvSpPr>
            <a:spLocks noGrp="1"/>
          </p:cNvSpPr>
          <p:nvPr>
            <p:ph type="title"/>
          </p:nvPr>
        </p:nvSpPr>
        <p:spPr>
          <a:xfrm>
            <a:off x="838200" y="640080"/>
            <a:ext cx="10515600" cy="1050608"/>
          </a:xfrm>
        </p:spPr>
        <p:txBody>
          <a:bodyPr>
            <a:normAutofit/>
          </a:bodyPr>
          <a:lstStyle/>
          <a:p>
            <a:pPr marL="0" marR="0" algn="r" rtl="1">
              <a:lnSpc>
                <a:spcPct val="115000"/>
              </a:lnSpc>
              <a:spcBef>
                <a:spcPts val="0"/>
              </a:spcBef>
              <a:spcAft>
                <a:spcPts val="800"/>
              </a:spcAft>
            </a:pPr>
            <a:r>
              <a:rPr lang="ar-SA" sz="2800" kern="100" dirty="0">
                <a:effectLst/>
                <a:latin typeface="Alvi Nastaleeq" panose="02000503000000020004" pitchFamily="2" charset="-78"/>
                <a:ea typeface="Aptos" panose="020B0004020202020204" pitchFamily="34" charset="0"/>
                <a:cs typeface="Alvi Nastaleeq" panose="02000503000000020004" pitchFamily="2" charset="-78"/>
              </a:rPr>
              <a:t>صحابہؓ نے عرض کیا</a:t>
            </a:r>
            <a:r>
              <a:rPr lang="en-GB" sz="2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28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en-GB" sz="28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2800" kern="100" dirty="0">
                <a:effectLst/>
                <a:latin typeface="Alvi Nastaleeq" panose="02000503000000020004" pitchFamily="2" charset="-78"/>
                <a:ea typeface="Aptos" panose="020B0004020202020204" pitchFamily="34" charset="0"/>
                <a:cs typeface="Alvi Nastaleeq" panose="02000503000000020004" pitchFamily="2" charset="-78"/>
              </a:rPr>
              <a:t>یا رسول اللہ</a:t>
            </a:r>
            <a:r>
              <a:rPr lang="ur-PK" sz="2800" kern="100" dirty="0">
                <a:effectLst/>
                <a:latin typeface="Alvi Nastaleeq" panose="02000503000000020004" pitchFamily="2" charset="-78"/>
                <a:ea typeface="Aptos" panose="020B0004020202020204" pitchFamily="34" charset="0"/>
                <a:cs typeface="Alvi Nastaleeq" panose="02000503000000020004" pitchFamily="2" charset="-78"/>
              </a:rPr>
              <a:t>ﷺ</a:t>
            </a:r>
            <a:r>
              <a:rPr lang="ar-SA" sz="2800" kern="100" dirty="0">
                <a:effectLst/>
                <a:latin typeface="Alvi Nastaleeq" panose="02000503000000020004" pitchFamily="2" charset="-78"/>
                <a:ea typeface="Aptos" panose="020B0004020202020204" pitchFamily="34" charset="0"/>
                <a:cs typeface="Alvi Nastaleeq" panose="02000503000000020004" pitchFamily="2" charset="-78"/>
              </a:rPr>
              <a:t>! انسان پسند کرتا ہے کہ اس کے کپڑے اچھے ہوں، جوتے اچھے ہوں۔</a:t>
            </a:r>
            <a:r>
              <a:rPr lang="en-GB" sz="2800"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en-GB" sz="2800" dirty="0"/>
          </a:p>
        </p:txBody>
      </p:sp>
      <p:sp>
        <p:nvSpPr>
          <p:cNvPr id="4" name="Title 1">
            <a:extLst>
              <a:ext uri="{FF2B5EF4-FFF2-40B4-BE49-F238E27FC236}">
                <a16:creationId xmlns:a16="http://schemas.microsoft.com/office/drawing/2014/main" id="{109694FB-3F1C-7601-F3FD-D33F913E5503}"/>
              </a:ext>
            </a:extLst>
          </p:cNvPr>
          <p:cNvSpPr txBox="1">
            <a:spLocks/>
          </p:cNvSpPr>
          <p:nvPr/>
        </p:nvSpPr>
        <p:spPr>
          <a:xfrm>
            <a:off x="8968740" y="1637201"/>
            <a:ext cx="2537460" cy="8164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5000"/>
              </a:lnSpc>
              <a:spcBef>
                <a:spcPts val="0"/>
              </a:spcBef>
              <a:spcAft>
                <a:spcPts val="800"/>
              </a:spcAft>
            </a:pPr>
            <a:r>
              <a:rPr lang="ar-SA" sz="2400" kern="100" dirty="0">
                <a:latin typeface="Alvi Nastaleeq" panose="02000503000000020004" pitchFamily="2" charset="-78"/>
                <a:ea typeface="Aptos" panose="020B0004020202020204" pitchFamily="34" charset="0"/>
                <a:cs typeface="Alvi Nastaleeq" panose="02000503000000020004" pitchFamily="2" charset="-78"/>
              </a:rPr>
              <a:t>آپ ﷺ نے فرمایا</a:t>
            </a:r>
            <a:r>
              <a:rPr lang="en-GB" sz="2400" kern="100" dirty="0">
                <a:latin typeface="Alvi Nastaleeq" panose="02000503000000020004" pitchFamily="2" charset="-78"/>
                <a:ea typeface="Aptos" panose="020B0004020202020204" pitchFamily="34" charset="0"/>
                <a:cs typeface="Alvi Nastaleeq" panose="02000503000000020004" pitchFamily="2" charset="-78"/>
              </a:rPr>
              <a:t>:</a:t>
            </a:r>
            <a:endParaRPr lang="en-GB" sz="2400" dirty="0"/>
          </a:p>
        </p:txBody>
      </p:sp>
      <p:sp>
        <p:nvSpPr>
          <p:cNvPr id="5" name="Title 1">
            <a:extLst>
              <a:ext uri="{FF2B5EF4-FFF2-40B4-BE49-F238E27FC236}">
                <a16:creationId xmlns:a16="http://schemas.microsoft.com/office/drawing/2014/main" id="{8CCA13F4-5257-D08D-6A88-EDC99A5588EF}"/>
              </a:ext>
            </a:extLst>
          </p:cNvPr>
          <p:cNvSpPr txBox="1">
            <a:spLocks/>
          </p:cNvSpPr>
          <p:nvPr/>
        </p:nvSpPr>
        <p:spPr>
          <a:xfrm>
            <a:off x="960120" y="2253652"/>
            <a:ext cx="101269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4000" b="1" kern="100" dirty="0">
                <a:effectLst>
                  <a:glow rad="101600">
                    <a:srgbClr val="FFFF00">
                      <a:alpha val="60000"/>
                    </a:srgbClr>
                  </a:glow>
                </a:effectLst>
                <a:latin typeface="noorehira" panose="02000500000000020004" pitchFamily="2" charset="-78"/>
                <a:ea typeface="Aptos" panose="020B0004020202020204" pitchFamily="34" charset="0"/>
                <a:cs typeface="noorehira" panose="02000500000000020004" pitchFamily="2" charset="-78"/>
              </a:rPr>
              <a:t>إِنَّ اللَّهَ جَمِيلٌ يُحِبُّ الْجَمَالَ، الْكِبْرُ بَطَرُ الْحَقِّ وَغَمْطُ النَّاسِ</a:t>
            </a:r>
            <a:endParaRPr lang="en-GB" sz="4000" dirty="0">
              <a:effectLst>
                <a:glow rad="101600">
                  <a:srgbClr val="FFFF00">
                    <a:alpha val="60000"/>
                  </a:srgbClr>
                </a:glow>
              </a:effectLst>
              <a:latin typeface="noorehira" panose="02000500000000020004" pitchFamily="2" charset="-78"/>
              <a:cs typeface="noorehira" panose="02000500000000020004" pitchFamily="2" charset="-78"/>
            </a:endParaRPr>
          </a:p>
        </p:txBody>
      </p:sp>
      <p:sp>
        <p:nvSpPr>
          <p:cNvPr id="6" name="Title 1">
            <a:extLst>
              <a:ext uri="{FF2B5EF4-FFF2-40B4-BE49-F238E27FC236}">
                <a16:creationId xmlns:a16="http://schemas.microsoft.com/office/drawing/2014/main" id="{E9A513B2-72BF-E95C-A4DC-C99D619E656C}"/>
              </a:ext>
            </a:extLst>
          </p:cNvPr>
          <p:cNvSpPr txBox="1">
            <a:spLocks/>
          </p:cNvSpPr>
          <p:nvPr/>
        </p:nvSpPr>
        <p:spPr>
          <a:xfrm>
            <a:off x="845820" y="3577348"/>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4000" kern="100" dirty="0">
                <a:latin typeface="Alvi Nastaleeq" panose="02000503000000020004" pitchFamily="2" charset="-78"/>
                <a:ea typeface="Aptos" panose="020B0004020202020204" pitchFamily="34" charset="0"/>
                <a:cs typeface="Alvi Nastaleeq" panose="02000503000000020004" pitchFamily="2" charset="-78"/>
              </a:rPr>
              <a:t>اللہ جمیل ہے اور جمال کو پسند کرتا ہے۔ </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ctr" rtl="1">
              <a:lnSpc>
                <a:spcPct val="115000"/>
              </a:lnSpc>
              <a:spcBef>
                <a:spcPts val="0"/>
              </a:spcBef>
              <a:spcAft>
                <a:spcPts val="800"/>
              </a:spcAft>
            </a:pPr>
            <a:r>
              <a:rPr lang="ar-SA" sz="4000" kern="100" dirty="0">
                <a:latin typeface="Alvi Nastaleeq" panose="02000503000000020004" pitchFamily="2" charset="-78"/>
                <a:ea typeface="Aptos" panose="020B0004020202020204" pitchFamily="34" charset="0"/>
                <a:cs typeface="Alvi Nastaleeq" panose="02000503000000020004" pitchFamily="2" charset="-78"/>
              </a:rPr>
              <a:t>تکبر یہ ہے کہ حق کو ٹھکرا دیا جائے، اور لوگوں کو حقیر سمجھا جائے۔</a:t>
            </a:r>
            <a:endParaRPr lang="en-GB" sz="4000" dirty="0"/>
          </a:p>
        </p:txBody>
      </p:sp>
      <p:sp>
        <p:nvSpPr>
          <p:cNvPr id="3" name="Title 1">
            <a:extLst>
              <a:ext uri="{FF2B5EF4-FFF2-40B4-BE49-F238E27FC236}">
                <a16:creationId xmlns:a16="http://schemas.microsoft.com/office/drawing/2014/main" id="{FD898141-CE1D-C0BB-B9F7-AC0CA89DD2F6}"/>
              </a:ext>
            </a:extLst>
          </p:cNvPr>
          <p:cNvSpPr txBox="1">
            <a:spLocks/>
          </p:cNvSpPr>
          <p:nvPr/>
        </p:nvSpPr>
        <p:spPr>
          <a:xfrm>
            <a:off x="5105400" y="5120641"/>
            <a:ext cx="1844040" cy="6248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400" kern="100" dirty="0">
                <a:latin typeface="Alvi Nastaleeq" panose="02000503000000020004" pitchFamily="2" charset="-78"/>
                <a:ea typeface="Aptos" panose="020B0004020202020204" pitchFamily="34" charset="0"/>
                <a:cs typeface="Alvi Nastaleeq" panose="02000503000000020004" pitchFamily="2" charset="-78"/>
              </a:rPr>
              <a:t>(</a:t>
            </a:r>
            <a:r>
              <a:rPr lang="ar-SA" sz="2400" kern="100" dirty="0">
                <a:latin typeface="Alvi Nastaleeq" panose="02000503000000020004" pitchFamily="2" charset="-78"/>
                <a:ea typeface="Aptos" panose="020B0004020202020204" pitchFamily="34" charset="0"/>
                <a:cs typeface="Alvi Nastaleeq" panose="02000503000000020004" pitchFamily="2" charset="-78"/>
              </a:rPr>
              <a:t>صحیح مسلم</a:t>
            </a:r>
            <a:r>
              <a:rPr lang="ur-PK" sz="2400" kern="100" dirty="0">
                <a:latin typeface="Alvi Nastaleeq" panose="02000503000000020004" pitchFamily="2" charset="-78"/>
                <a:ea typeface="Aptos" panose="020B0004020202020204" pitchFamily="34" charset="0"/>
                <a:cs typeface="Alvi Nastaleeq" panose="02000503000000020004" pitchFamily="2" charset="-78"/>
              </a:rPr>
              <a:t>: ۹۱)</a:t>
            </a:r>
            <a:endParaRPr lang="en-GB" sz="2400" dirty="0"/>
          </a:p>
        </p:txBody>
      </p:sp>
      <p:sp>
        <p:nvSpPr>
          <p:cNvPr id="7" name="Title 1">
            <a:extLst>
              <a:ext uri="{FF2B5EF4-FFF2-40B4-BE49-F238E27FC236}">
                <a16:creationId xmlns:a16="http://schemas.microsoft.com/office/drawing/2014/main" id="{CC46428C-E9B1-D291-0752-0103C86A181A}"/>
              </a:ext>
            </a:extLst>
          </p:cNvPr>
          <p:cNvSpPr txBox="1">
            <a:spLocks/>
          </p:cNvSpPr>
          <p:nvPr/>
        </p:nvSpPr>
        <p:spPr>
          <a:xfrm>
            <a:off x="8695355" y="5683382"/>
            <a:ext cx="3182320" cy="898393"/>
          </a:xfrm>
          <a:prstGeom prst="rect">
            <a:avLst/>
          </a:prstGeom>
          <a:solidFill>
            <a:srgbClr val="FFFFCC"/>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3600" dirty="0"/>
          </a:p>
        </p:txBody>
      </p:sp>
    </p:spTree>
    <p:extLst>
      <p:ext uri="{BB962C8B-B14F-4D97-AF65-F5344CB8AC3E}">
        <p14:creationId xmlns:p14="http://schemas.microsoft.com/office/powerpoint/2010/main" val="74807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54C2D-1139-919C-BB6D-6DA90415D952}"/>
              </a:ext>
            </a:extLst>
          </p:cNvPr>
          <p:cNvSpPr>
            <a:spLocks noGrp="1"/>
          </p:cNvSpPr>
          <p:nvPr>
            <p:ph type="title"/>
          </p:nvPr>
        </p:nvSpPr>
        <p:spPr>
          <a:xfrm>
            <a:off x="666749" y="2550160"/>
            <a:ext cx="7564755" cy="2667324"/>
          </a:xfrm>
        </p:spPr>
        <p:txBody>
          <a:bodyPr>
            <a:noAutofit/>
          </a:bodyPr>
          <a:lstStyle/>
          <a:p>
            <a:pPr marL="0" marR="0" algn="r" rtl="1">
              <a:lnSpc>
                <a:spcPct val="120000"/>
              </a:lnSpc>
              <a:spcBef>
                <a:spcPts val="0"/>
              </a:spcBef>
              <a:spcAft>
                <a:spcPts val="800"/>
              </a:spcAft>
            </a:pP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آج قرآن ہمیں بتا رہا ہے</a:t>
            </a:r>
            <a:r>
              <a:rPr lang="ur-PK" sz="4000" kern="100" dirty="0">
                <a:latin typeface="Alvi Nastaleeq" panose="02000503000000020004" pitchFamily="2" charset="-78"/>
                <a:ea typeface="Aptos" panose="020B0004020202020204" pitchFamily="34" charset="0"/>
                <a:cs typeface="Alvi Nastaleeq" panose="02000503000000020004" pitchFamily="2" charset="-78"/>
              </a:rPr>
              <a:t>:</a:t>
            </a:r>
            <a:br>
              <a:rPr lang="ur-PK" sz="4000" kern="100" dirty="0">
                <a:latin typeface="Alvi Nastaleeq" panose="02000503000000020004" pitchFamily="2" charset="-78"/>
                <a:ea typeface="Aptos" panose="020B0004020202020204" pitchFamily="34" charset="0"/>
                <a:cs typeface="Alvi Nastaleeq" panose="02000503000000020004" pitchFamily="2" charset="-78"/>
              </a:rPr>
            </a:b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حس</a:t>
            </a:r>
            <a:r>
              <a:rPr lang="ur-PK" sz="4000" b="1" kern="100" dirty="0">
                <a:effectLst/>
                <a:latin typeface="Alvi Nastaleeq" panose="02000503000000020004" pitchFamily="2" charset="-78"/>
                <a:ea typeface="Aptos" panose="020B0004020202020204" pitchFamily="34" charset="0"/>
                <a:cs typeface="Alvi Nastaleeq" panose="02000503000000020004" pitchFamily="2" charset="-78"/>
              </a:rPr>
              <a:t>د، کینہ </a:t>
            </a: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اور تکبر... شیطان کی </a:t>
            </a:r>
            <a:r>
              <a:rPr lang="ur-PK" sz="4000" b="1" kern="100" dirty="0">
                <a:effectLst/>
                <a:latin typeface="Alvi Nastaleeq" panose="02000503000000020004" pitchFamily="2" charset="-78"/>
                <a:ea typeface="Aptos" panose="020B0004020202020204" pitchFamily="34" charset="0"/>
                <a:cs typeface="Alvi Nastaleeq" panose="02000503000000020004" pitchFamily="2" charset="-78"/>
              </a:rPr>
              <a:t>بنیادی</a:t>
            </a: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 بیماریاں تھیں</a:t>
            </a:r>
            <a:b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گویا انسان </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جب انہیں </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دل میں جگہ دیتا</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 ہے</a:t>
            </a: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 ...</a:t>
            </a:r>
            <a:b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تو وہ صرف ایک گناہ نہیں کرتا</a:t>
            </a: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 ...</a:t>
            </a:r>
            <a:br>
              <a:rPr lang="ur-PK" sz="4000" kern="100" dirty="0">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وہ اپنے دل میں</a:t>
            </a: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 ...</a:t>
            </a:r>
            <a:b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شیطان کی </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بنیادی بیماریاں </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زندہ کرتا ہے۔</a:t>
            </a:r>
            <a:endParaRPr lang="en-GB" sz="4000" dirty="0"/>
          </a:p>
        </p:txBody>
      </p:sp>
      <p:sp>
        <p:nvSpPr>
          <p:cNvPr id="3" name="Title 1">
            <a:extLst>
              <a:ext uri="{FF2B5EF4-FFF2-40B4-BE49-F238E27FC236}">
                <a16:creationId xmlns:a16="http://schemas.microsoft.com/office/drawing/2014/main" id="{A246A1AF-E0C2-1FBB-1B29-4A9122EBF702}"/>
              </a:ext>
            </a:extLst>
          </p:cNvPr>
          <p:cNvSpPr txBox="1">
            <a:spLocks/>
          </p:cNvSpPr>
          <p:nvPr/>
        </p:nvSpPr>
        <p:spPr>
          <a:xfrm>
            <a:off x="3533217" y="407903"/>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
        <p:nvSpPr>
          <p:cNvPr id="4" name="Title 1">
            <a:extLst>
              <a:ext uri="{FF2B5EF4-FFF2-40B4-BE49-F238E27FC236}">
                <a16:creationId xmlns:a16="http://schemas.microsoft.com/office/drawing/2014/main" id="{F9CD81D6-9E1D-BEF1-D0A8-8E7F2CE3B4E4}"/>
              </a:ext>
            </a:extLst>
          </p:cNvPr>
          <p:cNvSpPr txBox="1">
            <a:spLocks/>
          </p:cNvSpPr>
          <p:nvPr/>
        </p:nvSpPr>
        <p:spPr>
          <a:xfrm>
            <a:off x="8762030" y="3416432"/>
            <a:ext cx="3182320" cy="898393"/>
          </a:xfrm>
          <a:prstGeom prst="rect">
            <a:avLst/>
          </a:prstGeom>
          <a:solidFill>
            <a:srgbClr val="FFFFCC"/>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3600" dirty="0"/>
          </a:p>
        </p:txBody>
      </p:sp>
    </p:spTree>
    <p:extLst>
      <p:ext uri="{BB962C8B-B14F-4D97-AF65-F5344CB8AC3E}">
        <p14:creationId xmlns:p14="http://schemas.microsoft.com/office/powerpoint/2010/main" val="1805249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CB13636-DE94-BDEF-EB26-104F8D1240F3}"/>
              </a:ext>
            </a:extLst>
          </p:cNvPr>
          <p:cNvSpPr txBox="1">
            <a:spLocks/>
          </p:cNvSpPr>
          <p:nvPr/>
        </p:nvSpPr>
        <p:spPr>
          <a:xfrm>
            <a:off x="3181350" y="2254418"/>
            <a:ext cx="5273040" cy="10220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5000"/>
              </a:lnSpc>
              <a:spcBef>
                <a:spcPts val="0"/>
              </a:spcBef>
              <a:spcAft>
                <a:spcPts val="800"/>
              </a:spcAft>
            </a:pPr>
            <a:r>
              <a:rPr lang="ur-PK" sz="3200" dirty="0">
                <a:effectLst/>
                <a:ea typeface="Aptos" panose="020B0004020202020204" pitchFamily="34" charset="0"/>
                <a:cs typeface="Alvi Nastaleeq" panose="02000503000000020004" pitchFamily="2" charset="-78"/>
              </a:rPr>
              <a:t>آج </a:t>
            </a:r>
            <a:r>
              <a:rPr lang="ar-SA" sz="3200" dirty="0">
                <a:effectLst/>
                <a:ea typeface="Aptos" panose="020B0004020202020204" pitchFamily="34" charset="0"/>
                <a:cs typeface="Alvi Nastaleeq" panose="02000503000000020004" pitchFamily="2" charset="-78"/>
              </a:rPr>
              <a:t>اپنے آپ سے صرف ایک سوال پوچھئے</a:t>
            </a:r>
            <a:r>
              <a:rPr lang="en-GB" sz="3200" dirty="0">
                <a:effectLst/>
                <a:latin typeface="Alvi Nastaleeq" panose="02000503000000020004" pitchFamily="2" charset="-78"/>
                <a:ea typeface="Aptos" panose="020B0004020202020204" pitchFamily="34" charset="0"/>
              </a:rPr>
              <a:t>:</a:t>
            </a:r>
            <a:endParaRPr lang="en-GB" sz="3200" dirty="0"/>
          </a:p>
        </p:txBody>
      </p:sp>
      <p:sp>
        <p:nvSpPr>
          <p:cNvPr id="6" name="Title 1">
            <a:extLst>
              <a:ext uri="{FF2B5EF4-FFF2-40B4-BE49-F238E27FC236}">
                <a16:creationId xmlns:a16="http://schemas.microsoft.com/office/drawing/2014/main" id="{A87181A2-E2D9-93BC-9D5D-F45A29E46E36}"/>
              </a:ext>
            </a:extLst>
          </p:cNvPr>
          <p:cNvSpPr txBox="1">
            <a:spLocks/>
          </p:cNvSpPr>
          <p:nvPr/>
        </p:nvSpPr>
        <p:spPr>
          <a:xfrm>
            <a:off x="3455488" y="3276444"/>
            <a:ext cx="5654040" cy="26519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en-GB" sz="4000" b="1" dirty="0">
                <a:effectLst/>
                <a:latin typeface="Alvi Nastaleeq" panose="02000503000000020004" pitchFamily="2" charset="-78"/>
                <a:ea typeface="Aptos" panose="020B0004020202020204" pitchFamily="34" charset="0"/>
              </a:rPr>
              <a:t>"</a:t>
            </a:r>
            <a:r>
              <a:rPr lang="ar-SA" sz="4000" b="1" dirty="0">
                <a:effectLst/>
                <a:ea typeface="Aptos" panose="020B0004020202020204" pitchFamily="34" charset="0"/>
                <a:cs typeface="Alvi Nastaleeq" panose="02000503000000020004" pitchFamily="2" charset="-78"/>
              </a:rPr>
              <a:t>کیا میری زندگی میں کہیں </a:t>
            </a:r>
            <a:endParaRPr lang="ur-PK" sz="4000" b="1" dirty="0">
              <a:effectLst/>
              <a:ea typeface="Aptos" panose="020B0004020202020204" pitchFamily="34" charset="0"/>
              <a:cs typeface="Alvi Nastaleeq" panose="02000503000000020004" pitchFamily="2" charset="-78"/>
            </a:endParaRPr>
          </a:p>
          <a:p>
            <a:pPr algn="ctr" rtl="1">
              <a:lnSpc>
                <a:spcPct val="115000"/>
              </a:lnSpc>
              <a:spcBef>
                <a:spcPts val="0"/>
              </a:spcBef>
              <a:spcAft>
                <a:spcPts val="800"/>
              </a:spcAft>
            </a:pPr>
            <a:r>
              <a:rPr lang="ar-SA" sz="4800" b="1" dirty="0">
                <a:latin typeface="noorehira" panose="02000500000000020004" pitchFamily="2" charset="-78"/>
                <a:cs typeface="noorehira" panose="02000500000000020004" pitchFamily="2" charset="-78"/>
              </a:rPr>
              <a:t>أَنَا</a:t>
            </a:r>
            <a:r>
              <a:rPr lang="ar-SA" sz="4800" b="1" dirty="0">
                <a:effectLst/>
                <a:latin typeface="noorehira" panose="02000500000000020004" pitchFamily="2" charset="-78"/>
                <a:ea typeface="Aptos" panose="020B0004020202020204" pitchFamily="34" charset="0"/>
                <a:cs typeface="noorehira" panose="02000500000000020004" pitchFamily="2" charset="-78"/>
              </a:rPr>
              <a:t> خَيْرٌ مِّنْهُ </a:t>
            </a:r>
            <a:endParaRPr lang="ur-PK" sz="4800" b="1" dirty="0">
              <a:effectLst/>
              <a:latin typeface="noorehira" panose="02000500000000020004" pitchFamily="2" charset="-78"/>
              <a:ea typeface="Aptos" panose="020B0004020202020204" pitchFamily="34" charset="0"/>
              <a:cs typeface="noorehira" panose="02000500000000020004" pitchFamily="2" charset="-78"/>
            </a:endParaRPr>
          </a:p>
          <a:p>
            <a:pPr algn="ctr" rtl="1">
              <a:lnSpc>
                <a:spcPct val="115000"/>
              </a:lnSpc>
              <a:spcBef>
                <a:spcPts val="0"/>
              </a:spcBef>
              <a:spcAft>
                <a:spcPts val="800"/>
              </a:spcAft>
            </a:pPr>
            <a:r>
              <a:rPr lang="ar-SA" sz="4000" b="1" dirty="0">
                <a:effectLst/>
                <a:ea typeface="Aptos" panose="020B0004020202020204" pitchFamily="34" charset="0"/>
                <a:cs typeface="Alvi Nastaleeq" panose="02000503000000020004" pitchFamily="2" charset="-78"/>
              </a:rPr>
              <a:t>چھپا ہوا تو نہیں؟</a:t>
            </a:r>
            <a:r>
              <a:rPr lang="en-GB" sz="4000" b="1" dirty="0">
                <a:effectLst/>
                <a:latin typeface="Alvi Nastaleeq" panose="02000503000000020004" pitchFamily="2" charset="-78"/>
                <a:ea typeface="Aptos" panose="020B0004020202020204" pitchFamily="34" charset="0"/>
              </a:rPr>
              <a:t>"</a:t>
            </a:r>
            <a:endParaRPr lang="en-GB" sz="4000" dirty="0"/>
          </a:p>
        </p:txBody>
      </p:sp>
      <p:sp>
        <p:nvSpPr>
          <p:cNvPr id="2" name="Title 1">
            <a:extLst>
              <a:ext uri="{FF2B5EF4-FFF2-40B4-BE49-F238E27FC236}">
                <a16:creationId xmlns:a16="http://schemas.microsoft.com/office/drawing/2014/main" id="{71413A08-A9B5-1EB0-47BC-9DDAAD7C7F5B}"/>
              </a:ext>
            </a:extLst>
          </p:cNvPr>
          <p:cNvSpPr txBox="1">
            <a:spLocks/>
          </p:cNvSpPr>
          <p:nvPr/>
        </p:nvSpPr>
        <p:spPr>
          <a:xfrm>
            <a:off x="3952317" y="1331828"/>
            <a:ext cx="4601133" cy="811297"/>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
        <p:nvSpPr>
          <p:cNvPr id="3" name="Title 1">
            <a:extLst>
              <a:ext uri="{FF2B5EF4-FFF2-40B4-BE49-F238E27FC236}">
                <a16:creationId xmlns:a16="http://schemas.microsoft.com/office/drawing/2014/main" id="{E64C02F4-AC47-2832-FEB6-3D7F58889300}"/>
              </a:ext>
            </a:extLst>
          </p:cNvPr>
          <p:cNvSpPr txBox="1">
            <a:spLocks/>
          </p:cNvSpPr>
          <p:nvPr/>
        </p:nvSpPr>
        <p:spPr>
          <a:xfrm>
            <a:off x="4618655" y="311282"/>
            <a:ext cx="3182320" cy="898393"/>
          </a:xfrm>
          <a:prstGeom prst="rect">
            <a:avLst/>
          </a:prstGeom>
          <a:solidFill>
            <a:srgbClr val="FFFFCC"/>
          </a:solidFill>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dirty="0">
                <a:latin typeface="Alvi Nastaleeq" panose="02000503000000020004" pitchFamily="2" charset="-78"/>
                <a:ea typeface="Aptos" panose="020B0004020202020204" pitchFamily="34" charset="0"/>
                <a:cs typeface="Alvi Nastaleeq" panose="02000503000000020004" pitchFamily="2" charset="-78"/>
              </a:rPr>
              <a:t>شیطان کیسے شیطان بنا؟</a:t>
            </a:r>
            <a:endParaRPr lang="en-GB" sz="3600" dirty="0"/>
          </a:p>
        </p:txBody>
      </p:sp>
    </p:spTree>
    <p:extLst>
      <p:ext uri="{BB962C8B-B14F-4D97-AF65-F5344CB8AC3E}">
        <p14:creationId xmlns:p14="http://schemas.microsoft.com/office/powerpoint/2010/main" val="1463447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5FABF64-0513-5F19-B1D3-E27DDC86B283}"/>
              </a:ext>
            </a:extLst>
          </p:cNvPr>
          <p:cNvSpPr txBox="1">
            <a:spLocks/>
          </p:cNvSpPr>
          <p:nvPr/>
        </p:nvSpPr>
        <p:spPr>
          <a:xfrm>
            <a:off x="8798766" y="1404063"/>
            <a:ext cx="2707433" cy="1054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spcBef>
                <a:spcPts val="0"/>
              </a:spcBef>
              <a:spcAft>
                <a:spcPts val="800"/>
              </a:spcAft>
            </a:pPr>
            <a:r>
              <a:rPr lang="ar-SA" sz="4000" kern="100" dirty="0">
                <a:solidFill>
                  <a:srgbClr val="FFFF00"/>
                </a:solidFill>
                <a:latin typeface="Aslam" panose="02000000000000000000" pitchFamily="2" charset="-78"/>
                <a:ea typeface="Aptos" panose="020B0004020202020204" pitchFamily="34" charset="0"/>
                <a:cs typeface="Aslam" panose="02000000000000000000" pitchFamily="2" charset="-78"/>
              </a:rPr>
              <a:t>پہلا حملہ</a:t>
            </a:r>
            <a:endParaRPr lang="en-GB" sz="4000" kern="100" dirty="0">
              <a:solidFill>
                <a:srgbClr val="FFFF00"/>
              </a:solidFill>
              <a:latin typeface="Aslam" panose="02000000000000000000" pitchFamily="2" charset="-78"/>
              <a:ea typeface="Aptos" panose="020B0004020202020204" pitchFamily="34" charset="0"/>
              <a:cs typeface="Aslam" panose="02000000000000000000" pitchFamily="2" charset="-78"/>
            </a:endParaRPr>
          </a:p>
        </p:txBody>
      </p:sp>
      <p:sp>
        <p:nvSpPr>
          <p:cNvPr id="4" name="Title 1">
            <a:extLst>
              <a:ext uri="{FF2B5EF4-FFF2-40B4-BE49-F238E27FC236}">
                <a16:creationId xmlns:a16="http://schemas.microsoft.com/office/drawing/2014/main" id="{C38CFD08-015B-AE3D-7FA9-D3B37CBE331D}"/>
              </a:ext>
            </a:extLst>
          </p:cNvPr>
          <p:cNvSpPr txBox="1">
            <a:spLocks/>
          </p:cNvSpPr>
          <p:nvPr/>
        </p:nvSpPr>
        <p:spPr>
          <a:xfrm>
            <a:off x="3818967" y="769853"/>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
        <p:nvSpPr>
          <p:cNvPr id="8" name="Title 1">
            <a:extLst>
              <a:ext uri="{FF2B5EF4-FFF2-40B4-BE49-F238E27FC236}">
                <a16:creationId xmlns:a16="http://schemas.microsoft.com/office/drawing/2014/main" id="{C5BAA474-FB15-E2E2-ABF2-5971838931DD}"/>
              </a:ext>
            </a:extLst>
          </p:cNvPr>
          <p:cNvSpPr txBox="1">
            <a:spLocks/>
          </p:cNvSpPr>
          <p:nvPr/>
        </p:nvSpPr>
        <p:spPr>
          <a:xfrm>
            <a:off x="3495674" y="2714625"/>
            <a:ext cx="5295901" cy="1466850"/>
          </a:xfrm>
          <a:prstGeom prst="rect">
            <a:avLst/>
          </a:prstGeom>
          <a:solidFill>
            <a:srgbClr val="000000"/>
          </a:solidFill>
          <a:ln>
            <a:solidFill>
              <a:srgbClr val="FFFF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spcBef>
                <a:spcPts val="0"/>
              </a:spcBef>
              <a:spcAft>
                <a:spcPts val="800"/>
              </a:spcAft>
            </a:pPr>
            <a:r>
              <a:rPr lang="ar-SA" b="1" kern="100">
                <a:solidFill>
                  <a:srgbClr val="FFFF00"/>
                </a:solidFill>
                <a:latin typeface="Alvi Nastaleeq" panose="02000503000000020004" pitchFamily="2" charset="-78"/>
                <a:ea typeface="Aptos" panose="020B0004020202020204" pitchFamily="34" charset="0"/>
                <a:cs typeface="Alvi Nastaleeq" panose="02000503000000020004" pitchFamily="2" charset="-78"/>
              </a:rPr>
              <a:t>دشمن کی پہلی جنگی حکمتِ عملی</a:t>
            </a:r>
            <a:endParaRPr lang="en-GB"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p:txBody>
      </p:sp>
    </p:spTree>
    <p:extLst>
      <p:ext uri="{BB962C8B-B14F-4D97-AF65-F5344CB8AC3E}">
        <p14:creationId xmlns:p14="http://schemas.microsoft.com/office/powerpoint/2010/main" val="7385750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0234D-3D45-AC90-88D4-EE45C421A231}"/>
              </a:ext>
            </a:extLst>
          </p:cNvPr>
          <p:cNvSpPr>
            <a:spLocks noGrp="1"/>
          </p:cNvSpPr>
          <p:nvPr>
            <p:ph type="title"/>
          </p:nvPr>
        </p:nvSpPr>
        <p:spPr>
          <a:xfrm>
            <a:off x="838200" y="374456"/>
            <a:ext cx="10515600" cy="6359719"/>
          </a:xfrm>
        </p:spPr>
        <p:txBody>
          <a:bodyPr>
            <a:normAutofit/>
          </a:bodyPr>
          <a:lstStyle/>
          <a:p>
            <a:pPr algn="r" rtl="1">
              <a:lnSpc>
                <a:spcPct val="150000"/>
              </a:lnSpc>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اب تک</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b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ابلیس خود گر چکا تھا</a:t>
            </a:r>
            <a:b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b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لیکن</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شیطان کبھی اکیلا نہیں گرتا</a:t>
            </a:r>
            <a:br>
              <a:rPr lang="en-US"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وہ</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اپنے ساتھ دوسروں کو بھی گرانا چاہتا ہے</a:t>
            </a:r>
            <a:br>
              <a:rPr lang="en-US"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اسی لیے</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قرآن ہمیں ایک عجیب منظر دکھاتا ہے</a:t>
            </a:r>
            <a:endParaRPr lang="en-GB" sz="4000" dirty="0">
              <a:solidFill>
                <a:srgbClr val="FFFF00"/>
              </a:solidFill>
            </a:endParaRPr>
          </a:p>
        </p:txBody>
      </p:sp>
      <p:sp>
        <p:nvSpPr>
          <p:cNvPr id="3" name="Title 1">
            <a:extLst>
              <a:ext uri="{FF2B5EF4-FFF2-40B4-BE49-F238E27FC236}">
                <a16:creationId xmlns:a16="http://schemas.microsoft.com/office/drawing/2014/main" id="{E13A083D-AE58-26C9-BD0A-A1D9ED03D050}"/>
              </a:ext>
            </a:extLst>
          </p:cNvPr>
          <p:cNvSpPr txBox="1">
            <a:spLocks/>
          </p:cNvSpPr>
          <p:nvPr/>
        </p:nvSpPr>
        <p:spPr>
          <a:xfrm>
            <a:off x="1266825" y="2908303"/>
            <a:ext cx="3543300" cy="939798"/>
          </a:xfrm>
          <a:prstGeom prst="rect">
            <a:avLst/>
          </a:prstGeom>
          <a:solidFill>
            <a:srgbClr val="000000"/>
          </a:solidFill>
          <a:ln>
            <a:solidFill>
              <a:srgbClr val="FFFF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spcBef>
                <a:spcPts val="0"/>
              </a:spcBef>
              <a:spcAft>
                <a:spcPts val="800"/>
              </a:spcAft>
            </a:pPr>
            <a:r>
              <a:rPr lang="ar-SA" sz="3200" b="1" kern="100">
                <a:solidFill>
                  <a:srgbClr val="FFFF00"/>
                </a:solidFill>
                <a:latin typeface="Alvi Nastaleeq" panose="02000503000000020004" pitchFamily="2" charset="-78"/>
                <a:ea typeface="Aptos" panose="020B0004020202020204" pitchFamily="34" charset="0"/>
                <a:cs typeface="Alvi Nastaleeq" panose="02000503000000020004" pitchFamily="2" charset="-78"/>
              </a:rPr>
              <a:t>دشمن کی پہلی جنگی حکمتِ عملی</a:t>
            </a:r>
            <a:endParaRPr lang="en-GB"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p:txBody>
      </p:sp>
      <p:sp>
        <p:nvSpPr>
          <p:cNvPr id="4" name="Title 1">
            <a:extLst>
              <a:ext uri="{FF2B5EF4-FFF2-40B4-BE49-F238E27FC236}">
                <a16:creationId xmlns:a16="http://schemas.microsoft.com/office/drawing/2014/main" id="{DE7E0F9D-D8A4-5262-B35F-DE20B82AB3D5}"/>
              </a:ext>
            </a:extLst>
          </p:cNvPr>
          <p:cNvSpPr txBox="1">
            <a:spLocks/>
          </p:cNvSpPr>
          <p:nvPr/>
        </p:nvSpPr>
        <p:spPr>
          <a:xfrm>
            <a:off x="3818967" y="674603"/>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390585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A8158F-20DC-B4EC-C3AB-41E5AC72290A}"/>
              </a:ext>
            </a:extLst>
          </p:cNvPr>
          <p:cNvSpPr txBox="1">
            <a:spLocks/>
          </p:cNvSpPr>
          <p:nvPr/>
        </p:nvSpPr>
        <p:spPr>
          <a:xfrm>
            <a:off x="542925" y="1152526"/>
            <a:ext cx="10963275" cy="41814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30000"/>
              </a:lnSpc>
              <a:spcBef>
                <a:spcPts val="0"/>
              </a:spcBef>
              <a:spcAft>
                <a:spcPts val="0"/>
              </a:spcAft>
            </a:pPr>
            <a:r>
              <a:rPr lang="ar-SA" sz="54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قَالَ فَبِمَاۤ  اَغۡوَیۡتَنِیۡ لَاَقۡعُدَنَّ  لَہُمۡ صِرَاطَکَ  الۡمُسۡتَقِیۡمَ ﴿ۙ۱۶﴾</a:t>
            </a:r>
            <a:r>
              <a:rPr lang="en-US" sz="5400" dirty="0">
                <a:solidFill>
                  <a:srgbClr val="FFFF00"/>
                </a:solidFill>
                <a:effectLst/>
                <a:latin typeface="noorehira" panose="02000500000000020004" pitchFamily="2" charset="-78"/>
                <a:ea typeface="Times New Roman" panose="02020603050405020304" pitchFamily="18" charset="0"/>
              </a:rPr>
              <a:t> </a:t>
            </a:r>
          </a:p>
          <a:p>
            <a:pPr marL="0" marR="0" algn="ctr" rtl="1">
              <a:lnSpc>
                <a:spcPct val="130000"/>
              </a:lnSpc>
              <a:spcBef>
                <a:spcPts val="0"/>
              </a:spcBef>
              <a:spcAft>
                <a:spcPts val="0"/>
              </a:spcAft>
            </a:pPr>
            <a:r>
              <a:rPr lang="en-US" sz="5400" dirty="0">
                <a:solidFill>
                  <a:srgbClr val="FFFF00"/>
                </a:solidFill>
                <a:effectLst/>
                <a:latin typeface="noorehira" panose="02000500000000020004" pitchFamily="2" charset="-78"/>
                <a:ea typeface="Times New Roman" panose="02020603050405020304" pitchFamily="18" charset="0"/>
              </a:rPr>
              <a:t> </a:t>
            </a:r>
            <a:r>
              <a:rPr lang="ar-SA" sz="5400" dirty="0">
                <a:solidFill>
                  <a:srgbClr val="FFFF00"/>
                </a:solidFill>
                <a:effectLst/>
                <a:ea typeface="Times New Roman" panose="02020603050405020304" pitchFamily="18" charset="0"/>
                <a:cs typeface="noorehira" panose="02000500000000020004" pitchFamily="2" charset="-78"/>
              </a:rPr>
              <a:t>ثُمَّ لَاٰتِیَنَّہُمۡ مِّنۡۢ بَیۡنِ اَیۡدِیۡہِمۡ وَ مِنۡ خَلۡفِہِمۡ  وَ عَنۡ اَیۡمَانِہِمۡ </a:t>
            </a:r>
            <a:endParaRPr lang="en-US" sz="5400" dirty="0">
              <a:solidFill>
                <a:srgbClr val="FFFF00"/>
              </a:solidFill>
              <a:effectLst/>
              <a:ea typeface="Times New Roman" panose="02020603050405020304" pitchFamily="18" charset="0"/>
              <a:cs typeface="noorehira" panose="02000500000000020004" pitchFamily="2" charset="-78"/>
            </a:endParaRPr>
          </a:p>
          <a:p>
            <a:pPr marL="0" marR="0" algn="ctr" rtl="1">
              <a:lnSpc>
                <a:spcPct val="130000"/>
              </a:lnSpc>
              <a:spcBef>
                <a:spcPts val="0"/>
              </a:spcBef>
              <a:spcAft>
                <a:spcPts val="0"/>
              </a:spcAft>
            </a:pPr>
            <a:r>
              <a:rPr lang="ar-SA" sz="5400" dirty="0">
                <a:solidFill>
                  <a:srgbClr val="FFFF00"/>
                </a:solidFill>
                <a:effectLst/>
                <a:ea typeface="Times New Roman" panose="02020603050405020304" pitchFamily="18" charset="0"/>
                <a:cs typeface="noorehira" panose="02000500000000020004" pitchFamily="2" charset="-78"/>
              </a:rPr>
              <a:t>وَ عَنۡ شَمَآئِلِہِمۡ ؕ وَ لَا  تَجِدُ اَکۡثَرَہُمۡ شٰکِرِیۡنَ ﴿۱۷﴾</a:t>
            </a:r>
            <a:endParaRPr lang="en-GB" sz="5400" dirty="0">
              <a:solidFill>
                <a:srgbClr val="FFFF00"/>
              </a:solidFill>
            </a:endParaRPr>
          </a:p>
        </p:txBody>
      </p:sp>
      <p:sp>
        <p:nvSpPr>
          <p:cNvPr id="6" name="Title 1">
            <a:extLst>
              <a:ext uri="{FF2B5EF4-FFF2-40B4-BE49-F238E27FC236}">
                <a16:creationId xmlns:a16="http://schemas.microsoft.com/office/drawing/2014/main" id="{CE5A3CAF-66E5-6AA9-FEB8-CD542E37AA1A}"/>
              </a:ext>
            </a:extLst>
          </p:cNvPr>
          <p:cNvSpPr txBox="1">
            <a:spLocks/>
          </p:cNvSpPr>
          <p:nvPr/>
        </p:nvSpPr>
        <p:spPr>
          <a:xfrm>
            <a:off x="4819650" y="5068720"/>
            <a:ext cx="2343150" cy="99092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400" dirty="0">
                <a:solidFill>
                  <a:srgbClr val="FFFF00"/>
                </a:solidFill>
                <a:latin typeface="Alvi Nastaleeq" panose="02000503000000020004" pitchFamily="2" charset="-78"/>
                <a:cs typeface="Alvi Nastaleeq" panose="02000503000000020004" pitchFamily="2" charset="-78"/>
              </a:rPr>
              <a:t>(اعراف: ۱۶۔۱۷)</a:t>
            </a:r>
            <a:endParaRPr lang="en-GB" sz="2400" dirty="0">
              <a:solidFill>
                <a:srgbClr val="FFFF00"/>
              </a:solidFill>
            </a:endParaRPr>
          </a:p>
        </p:txBody>
      </p:sp>
      <p:sp>
        <p:nvSpPr>
          <p:cNvPr id="2" name="Title 1">
            <a:extLst>
              <a:ext uri="{FF2B5EF4-FFF2-40B4-BE49-F238E27FC236}">
                <a16:creationId xmlns:a16="http://schemas.microsoft.com/office/drawing/2014/main" id="{D4663056-01A1-2594-93F5-4552D7D9C4FE}"/>
              </a:ext>
            </a:extLst>
          </p:cNvPr>
          <p:cNvSpPr txBox="1">
            <a:spLocks/>
          </p:cNvSpPr>
          <p:nvPr/>
        </p:nvSpPr>
        <p:spPr>
          <a:xfrm>
            <a:off x="8362950" y="5670553"/>
            <a:ext cx="3543300" cy="939798"/>
          </a:xfrm>
          <a:prstGeom prst="rect">
            <a:avLst/>
          </a:prstGeom>
          <a:solidFill>
            <a:srgbClr val="000000"/>
          </a:solidFill>
          <a:ln>
            <a:solidFill>
              <a:srgbClr val="FFFF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spcBef>
                <a:spcPts val="0"/>
              </a:spcBef>
              <a:spcAft>
                <a:spcPts val="800"/>
              </a:spcAft>
            </a:pPr>
            <a:r>
              <a:rPr lang="ar-SA" sz="3200" b="1" kern="100">
                <a:solidFill>
                  <a:srgbClr val="FFFF00"/>
                </a:solidFill>
                <a:latin typeface="Alvi Nastaleeq" panose="02000503000000020004" pitchFamily="2" charset="-78"/>
                <a:ea typeface="Aptos" panose="020B0004020202020204" pitchFamily="34" charset="0"/>
                <a:cs typeface="Alvi Nastaleeq" panose="02000503000000020004" pitchFamily="2" charset="-78"/>
              </a:rPr>
              <a:t>دشمن کی پہلی جنگی حکمتِ عملی</a:t>
            </a:r>
            <a:endParaRPr lang="en-GB"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p:txBody>
      </p:sp>
      <p:sp>
        <p:nvSpPr>
          <p:cNvPr id="3" name="Title 1">
            <a:extLst>
              <a:ext uri="{FF2B5EF4-FFF2-40B4-BE49-F238E27FC236}">
                <a16:creationId xmlns:a16="http://schemas.microsoft.com/office/drawing/2014/main" id="{F2B77FA1-91AE-E489-DE9E-230003E1CF2A}"/>
              </a:ext>
            </a:extLst>
          </p:cNvPr>
          <p:cNvSpPr txBox="1">
            <a:spLocks/>
          </p:cNvSpPr>
          <p:nvPr/>
        </p:nvSpPr>
        <p:spPr>
          <a:xfrm>
            <a:off x="3818967" y="331703"/>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38521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A8158F-20DC-B4EC-C3AB-41E5AC72290A}"/>
              </a:ext>
            </a:extLst>
          </p:cNvPr>
          <p:cNvSpPr txBox="1">
            <a:spLocks/>
          </p:cNvSpPr>
          <p:nvPr/>
        </p:nvSpPr>
        <p:spPr>
          <a:xfrm>
            <a:off x="542925" y="1543051"/>
            <a:ext cx="10963275" cy="1600199"/>
          </a:xfrm>
          <a:prstGeom prst="rect">
            <a:avLst/>
          </a:prstGeom>
          <a:ln>
            <a:solidFill>
              <a:srgbClr val="FFFF00"/>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ar-SA" sz="32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قَالَ فَبِمَاۤ  اَغۡوَیۡتَنِیۡ لَاَقۡعُدَنَّ  لَہُمۡ صِرَاطَکَ  الۡمُسۡتَقِیۡمَ ﴿ۙ۱۶﴾</a:t>
            </a:r>
            <a:r>
              <a:rPr lang="en-US" sz="3200" dirty="0">
                <a:solidFill>
                  <a:srgbClr val="FFFF00"/>
                </a:solidFill>
                <a:effectLst/>
                <a:latin typeface="noorehira" panose="02000500000000020004" pitchFamily="2" charset="-78"/>
                <a:ea typeface="Times New Roman" panose="02020603050405020304" pitchFamily="18" charset="0"/>
              </a:rPr>
              <a:t>  </a:t>
            </a:r>
            <a:r>
              <a:rPr lang="ar-SA" sz="3200" dirty="0">
                <a:solidFill>
                  <a:srgbClr val="FFFF00"/>
                </a:solidFill>
                <a:effectLst/>
                <a:ea typeface="Times New Roman" panose="02020603050405020304" pitchFamily="18" charset="0"/>
                <a:cs typeface="noorehira" panose="02000500000000020004" pitchFamily="2" charset="-78"/>
              </a:rPr>
              <a:t>ثُمَّ لَاٰتِیَنَّہُمۡ مِّنۡۢ بَیۡنِ اَیۡدِیۡہِمۡ وَ مِنۡ خَلۡفِہِمۡ  وَ عَنۡ اَیۡمَانِہِمۡ وَ عَنۡ شَمَآئِلِہِمۡ ؕ وَ لَا  تَجِدُ اَکۡثَرَہُمۡ شٰکِرِیۡنَ ﴿۱۷﴾</a:t>
            </a:r>
            <a:endParaRPr lang="en-GB" sz="3200" dirty="0">
              <a:solidFill>
                <a:srgbClr val="FFFF00"/>
              </a:solidFill>
            </a:endParaRPr>
          </a:p>
        </p:txBody>
      </p:sp>
      <p:sp>
        <p:nvSpPr>
          <p:cNvPr id="5" name="Title 1">
            <a:extLst>
              <a:ext uri="{FF2B5EF4-FFF2-40B4-BE49-F238E27FC236}">
                <a16:creationId xmlns:a16="http://schemas.microsoft.com/office/drawing/2014/main" id="{1EB5A23C-D356-EF13-7CF0-17AF17E10439}"/>
              </a:ext>
            </a:extLst>
          </p:cNvPr>
          <p:cNvSpPr txBox="1">
            <a:spLocks/>
          </p:cNvSpPr>
          <p:nvPr/>
        </p:nvSpPr>
        <p:spPr>
          <a:xfrm>
            <a:off x="809625" y="3490295"/>
            <a:ext cx="10515600" cy="23580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20000"/>
              </a:lnSpc>
            </a:pPr>
            <a:r>
              <a:rPr lang="ar-SA" sz="4000" dirty="0">
                <a:solidFill>
                  <a:srgbClr val="FFFF00"/>
                </a:solidFill>
                <a:latin typeface="Alvi Nastaleeq" panose="02000503000000020004" pitchFamily="2" charset="-78"/>
                <a:cs typeface="Alvi Nastaleeq" panose="02000503000000020004" pitchFamily="2" charset="-78"/>
              </a:rPr>
              <a:t>بولا </a:t>
            </a:r>
            <a:r>
              <a:rPr lang="ur-PK" sz="4000" dirty="0">
                <a:solidFill>
                  <a:srgbClr val="FFFF00"/>
                </a:solidFill>
                <a:latin typeface="Alvi Nastaleeq" panose="02000503000000020004" pitchFamily="2" charset="-78"/>
                <a:cs typeface="Alvi Nastaleeq" panose="02000503000000020004" pitchFamily="2" charset="-78"/>
              </a:rPr>
              <a:t>،</a:t>
            </a:r>
            <a:r>
              <a:rPr lang="ar-SA" sz="4000" dirty="0">
                <a:solidFill>
                  <a:srgbClr val="FFFF00"/>
                </a:solidFill>
                <a:latin typeface="Alvi Nastaleeq" panose="02000503000000020004" pitchFamily="2" charset="-78"/>
                <a:cs typeface="Alvi Nastaleeq" panose="02000503000000020004" pitchFamily="2" charset="-78"/>
              </a:rPr>
              <a:t> </a:t>
            </a:r>
            <a:r>
              <a:rPr lang="ur-PK" sz="4000" dirty="0">
                <a:solidFill>
                  <a:srgbClr val="FFFF00"/>
                </a:solidFill>
                <a:latin typeface="Alvi Nastaleeq" panose="02000503000000020004" pitchFamily="2" charset="-78"/>
                <a:cs typeface="Alvi Nastaleeq" panose="02000503000000020004" pitchFamily="2" charset="-78"/>
              </a:rPr>
              <a:t>"</a:t>
            </a:r>
            <a:r>
              <a:rPr lang="ar-SA" sz="4000" dirty="0">
                <a:solidFill>
                  <a:srgbClr val="FFFF00"/>
                </a:solidFill>
                <a:latin typeface="Alvi Nastaleeq" panose="02000503000000020004" pitchFamily="2" charset="-78"/>
                <a:cs typeface="Alvi Nastaleeq" panose="02000503000000020004" pitchFamily="2" charset="-78"/>
              </a:rPr>
              <a:t>اچھا تو جس طرح تو نے مجھے گمراہی میں مبتلا کیا ہے میں بھی اب تیری سیدھی راہ پر ان انسانوں کی گھات میں لگا رہوں گا، آگے اور پیچھے، دائیں اور بائیں، ہر طرف سے ان کو گھیروں گا اور تو ان میں سے اکثر کو شکر گزار نہ پائے گا۔ "</a:t>
            </a:r>
            <a:endParaRPr lang="en-GB" sz="4000" dirty="0">
              <a:solidFill>
                <a:srgbClr val="FFFF00"/>
              </a:solidFill>
            </a:endParaRPr>
          </a:p>
        </p:txBody>
      </p:sp>
      <p:sp>
        <p:nvSpPr>
          <p:cNvPr id="6" name="Title 1">
            <a:extLst>
              <a:ext uri="{FF2B5EF4-FFF2-40B4-BE49-F238E27FC236}">
                <a16:creationId xmlns:a16="http://schemas.microsoft.com/office/drawing/2014/main" id="{CE5A3CAF-66E5-6AA9-FEB8-CD542E37AA1A}"/>
              </a:ext>
            </a:extLst>
          </p:cNvPr>
          <p:cNvSpPr txBox="1">
            <a:spLocks/>
          </p:cNvSpPr>
          <p:nvPr/>
        </p:nvSpPr>
        <p:spPr>
          <a:xfrm>
            <a:off x="4857750" y="5857874"/>
            <a:ext cx="2676525" cy="8209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400" dirty="0">
                <a:solidFill>
                  <a:srgbClr val="FFFF00"/>
                </a:solidFill>
                <a:latin typeface="Alvi Nastaleeq" panose="02000503000000020004" pitchFamily="2" charset="-78"/>
                <a:cs typeface="Alvi Nastaleeq" panose="02000503000000020004" pitchFamily="2" charset="-78"/>
              </a:rPr>
              <a:t>(اعراف: ۱۶۔۱۷)</a:t>
            </a:r>
            <a:endParaRPr lang="en-GB" sz="2400" dirty="0">
              <a:solidFill>
                <a:srgbClr val="FFFF00"/>
              </a:solidFill>
            </a:endParaRPr>
          </a:p>
        </p:txBody>
      </p:sp>
      <p:sp>
        <p:nvSpPr>
          <p:cNvPr id="7" name="Title 1">
            <a:extLst>
              <a:ext uri="{FF2B5EF4-FFF2-40B4-BE49-F238E27FC236}">
                <a16:creationId xmlns:a16="http://schemas.microsoft.com/office/drawing/2014/main" id="{881902DF-5473-124B-7A1D-5AB4B31E0244}"/>
              </a:ext>
            </a:extLst>
          </p:cNvPr>
          <p:cNvSpPr txBox="1">
            <a:spLocks/>
          </p:cNvSpPr>
          <p:nvPr/>
        </p:nvSpPr>
        <p:spPr>
          <a:xfrm>
            <a:off x="4400550" y="355603"/>
            <a:ext cx="3543300" cy="939798"/>
          </a:xfrm>
          <a:prstGeom prst="rect">
            <a:avLst/>
          </a:prstGeom>
          <a:solidFill>
            <a:srgbClr val="000000"/>
          </a:solidFill>
          <a:ln>
            <a:solidFill>
              <a:srgbClr val="FFFF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spcBef>
                <a:spcPts val="0"/>
              </a:spcBef>
              <a:spcAft>
                <a:spcPts val="800"/>
              </a:spcAft>
            </a:pPr>
            <a:r>
              <a:rPr lang="ar-SA" sz="3200" b="1" kern="100">
                <a:solidFill>
                  <a:srgbClr val="FFFF00"/>
                </a:solidFill>
                <a:latin typeface="Alvi Nastaleeq" panose="02000503000000020004" pitchFamily="2" charset="-78"/>
                <a:ea typeface="Aptos" panose="020B0004020202020204" pitchFamily="34" charset="0"/>
                <a:cs typeface="Alvi Nastaleeq" panose="02000503000000020004" pitchFamily="2" charset="-78"/>
              </a:rPr>
              <a:t>دشمن کی پہلی جنگی حکمتِ عملی</a:t>
            </a:r>
            <a:endParaRPr lang="en-GB"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p:txBody>
      </p:sp>
    </p:spTree>
    <p:extLst>
      <p:ext uri="{BB962C8B-B14F-4D97-AF65-F5344CB8AC3E}">
        <p14:creationId xmlns:p14="http://schemas.microsoft.com/office/powerpoint/2010/main" val="864717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2CA2E-6771-45F4-2AF7-2C34389B30B5}"/>
              </a:ext>
            </a:extLst>
          </p:cNvPr>
          <p:cNvSpPr>
            <a:spLocks noGrp="1"/>
          </p:cNvSpPr>
          <p:nvPr>
            <p:ph type="title"/>
          </p:nvPr>
        </p:nvSpPr>
        <p:spPr>
          <a:xfrm>
            <a:off x="838200" y="612775"/>
            <a:ext cx="10515600" cy="4692650"/>
          </a:xfrm>
        </p:spPr>
        <p:txBody>
          <a:bodyPr>
            <a:normAutofit/>
          </a:bodyPr>
          <a:lstStyle/>
          <a:p>
            <a:pPr marL="0" marR="0" algn="r" rtl="1">
              <a:lnSpc>
                <a:spcPct val="130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غور کیجیے</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b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شیطان نے یہ نہیں کہا</a:t>
            </a:r>
            <a:r>
              <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br>
              <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b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میں انہیں شراب خانوں میں ملوں گا</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b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میں انہیں بازاروں میں ملوں گا</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b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میں انہیں اندھیروں میں ملوں گا</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endParaRPr lang="en-GB" sz="4000" dirty="0">
              <a:solidFill>
                <a:srgbClr val="FFFF00"/>
              </a:solidFill>
            </a:endParaRPr>
          </a:p>
        </p:txBody>
      </p:sp>
      <p:sp>
        <p:nvSpPr>
          <p:cNvPr id="4" name="Title 1">
            <a:extLst>
              <a:ext uri="{FF2B5EF4-FFF2-40B4-BE49-F238E27FC236}">
                <a16:creationId xmlns:a16="http://schemas.microsoft.com/office/drawing/2014/main" id="{D2F042BA-DA0A-EC29-BF82-51280CDD5BB0}"/>
              </a:ext>
            </a:extLst>
          </p:cNvPr>
          <p:cNvSpPr txBox="1">
            <a:spLocks/>
          </p:cNvSpPr>
          <p:nvPr/>
        </p:nvSpPr>
        <p:spPr>
          <a:xfrm>
            <a:off x="990600" y="5324475"/>
            <a:ext cx="10515600" cy="1146984"/>
          </a:xfrm>
          <a:prstGeom prst="rect">
            <a:avLst/>
          </a:prstGeom>
        </p:spPr>
        <p:style>
          <a:lnRef idx="2">
            <a:schemeClr val="dk1">
              <a:shade val="15000"/>
            </a:schemeClr>
          </a:lnRef>
          <a:fillRef idx="1">
            <a:schemeClr val="dk1"/>
          </a:fillRef>
          <a:effectRef idx="0">
            <a:schemeClr val="dk1"/>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spcBef>
                <a:spcPts val="0"/>
              </a:spcBef>
              <a:spcAft>
                <a:spcPts val="800"/>
              </a:spcAft>
            </a:pPr>
            <a:r>
              <a:rPr lang="ar-SA" sz="3600" dirty="0">
                <a:solidFill>
                  <a:srgbClr val="FFFF00"/>
                </a:solidFill>
                <a:latin typeface="Aslam" panose="02000000000000000000" pitchFamily="2" charset="-78"/>
                <a:cs typeface="Aslam" panose="02000000000000000000" pitchFamily="2" charset="-78"/>
              </a:rPr>
              <a:t>نہیں</a:t>
            </a:r>
            <a:r>
              <a:rPr lang="en-GB" sz="3600" dirty="0">
                <a:solidFill>
                  <a:srgbClr val="FFFF00"/>
                </a:solidFill>
                <a:latin typeface="Aslam" panose="02000000000000000000" pitchFamily="2" charset="-78"/>
                <a:cs typeface="Aslam" panose="02000000000000000000" pitchFamily="2" charset="-78"/>
              </a:rPr>
              <a:t>!</a:t>
            </a:r>
            <a:r>
              <a:rPr lang="ur-PK" sz="3600" dirty="0">
                <a:solidFill>
                  <a:srgbClr val="FFFF00"/>
                </a:solidFill>
                <a:latin typeface="Aslam" panose="02000000000000000000" pitchFamily="2" charset="-78"/>
                <a:cs typeface="Aslam" panose="02000000000000000000" pitchFamily="2" charset="-78"/>
              </a:rPr>
              <a:t> ا</a:t>
            </a:r>
            <a:r>
              <a:rPr lang="ar-SA" sz="3600" dirty="0">
                <a:solidFill>
                  <a:srgbClr val="FFFF00"/>
                </a:solidFill>
                <a:latin typeface="Aslam" panose="02000000000000000000" pitchFamily="2" charset="-78"/>
                <a:cs typeface="Aslam" panose="02000000000000000000" pitchFamily="2" charset="-78"/>
              </a:rPr>
              <a:t>س نے کہا</a:t>
            </a:r>
            <a:r>
              <a:rPr lang="ur-PK" sz="3600" dirty="0">
                <a:solidFill>
                  <a:srgbClr val="FFFF00"/>
                </a:solidFill>
                <a:latin typeface="Aslam" panose="02000000000000000000" pitchFamily="2" charset="-78"/>
                <a:cs typeface="Aslam" panose="02000000000000000000" pitchFamily="2" charset="-78"/>
              </a:rPr>
              <a:t>: "</a:t>
            </a:r>
            <a:r>
              <a:rPr lang="ar-SA" sz="3600" dirty="0">
                <a:solidFill>
                  <a:srgbClr val="FFFF00"/>
                </a:solidFill>
                <a:latin typeface="Aslam" panose="02000000000000000000" pitchFamily="2" charset="-78"/>
                <a:cs typeface="Aslam" panose="02000000000000000000" pitchFamily="2" charset="-78"/>
              </a:rPr>
              <a:t>میں تیرے سیدھے </a:t>
            </a:r>
            <a:r>
              <a:rPr lang="ar-SA" sz="3600" dirty="0">
                <a:solidFill>
                  <a:srgbClr val="FFFF00"/>
                </a:solidFill>
                <a:latin typeface="Aslam" panose="02000000000000000000" pitchFamily="2" charset="-78"/>
                <a:ea typeface="Aptos" panose="020B0004020202020204" pitchFamily="34" charset="0"/>
                <a:cs typeface="Aslam" panose="02000000000000000000" pitchFamily="2" charset="-78"/>
              </a:rPr>
              <a:t>راستے پر بیٹھوں گا۔</a:t>
            </a:r>
            <a:r>
              <a:rPr lang="ur-PK" sz="3600" dirty="0">
                <a:solidFill>
                  <a:srgbClr val="FFFF00"/>
                </a:solidFill>
                <a:latin typeface="Aslam" panose="02000000000000000000" pitchFamily="2" charset="-78"/>
                <a:ea typeface="Aptos" panose="020B0004020202020204" pitchFamily="34" charset="0"/>
                <a:cs typeface="Aslam" panose="02000000000000000000" pitchFamily="2" charset="-78"/>
              </a:rPr>
              <a:t>"</a:t>
            </a:r>
            <a:endParaRPr lang="en-GB" sz="3600" dirty="0">
              <a:solidFill>
                <a:srgbClr val="FFFF00"/>
              </a:solidFill>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C1F92798-040A-1B73-CCA0-D5215ABE16E1}"/>
              </a:ext>
            </a:extLst>
          </p:cNvPr>
          <p:cNvSpPr txBox="1">
            <a:spLocks/>
          </p:cNvSpPr>
          <p:nvPr/>
        </p:nvSpPr>
        <p:spPr>
          <a:xfrm>
            <a:off x="1466850" y="2727328"/>
            <a:ext cx="3543300" cy="939798"/>
          </a:xfrm>
          <a:prstGeom prst="rect">
            <a:avLst/>
          </a:prstGeom>
          <a:solidFill>
            <a:srgbClr val="000000"/>
          </a:solidFill>
          <a:ln>
            <a:solidFill>
              <a:srgbClr val="FFFF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spcBef>
                <a:spcPts val="0"/>
              </a:spcBef>
              <a:spcAft>
                <a:spcPts val="800"/>
              </a:spcAft>
            </a:pPr>
            <a:r>
              <a:rPr lang="ar-SA" sz="3200" b="1" kern="100">
                <a:solidFill>
                  <a:srgbClr val="FFFF00"/>
                </a:solidFill>
                <a:latin typeface="Alvi Nastaleeq" panose="02000503000000020004" pitchFamily="2" charset="-78"/>
                <a:ea typeface="Aptos" panose="020B0004020202020204" pitchFamily="34" charset="0"/>
                <a:cs typeface="Alvi Nastaleeq" panose="02000503000000020004" pitchFamily="2" charset="-78"/>
              </a:rPr>
              <a:t>دشمن کی پہلی جنگی حکمتِ عملی</a:t>
            </a:r>
            <a:endParaRPr lang="en-GB"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p:txBody>
      </p:sp>
      <p:sp>
        <p:nvSpPr>
          <p:cNvPr id="5" name="Title 1">
            <a:extLst>
              <a:ext uri="{FF2B5EF4-FFF2-40B4-BE49-F238E27FC236}">
                <a16:creationId xmlns:a16="http://schemas.microsoft.com/office/drawing/2014/main" id="{E4F510D5-D79C-4A23-0E6B-F59180CC4DA5}"/>
              </a:ext>
            </a:extLst>
          </p:cNvPr>
          <p:cNvSpPr txBox="1">
            <a:spLocks/>
          </p:cNvSpPr>
          <p:nvPr/>
        </p:nvSpPr>
        <p:spPr>
          <a:xfrm>
            <a:off x="3818967" y="331703"/>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916620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91770-8F3F-A494-38FD-AD0290450A68}"/>
              </a:ext>
            </a:extLst>
          </p:cNvPr>
          <p:cNvSpPr>
            <a:spLocks noGrp="1"/>
          </p:cNvSpPr>
          <p:nvPr>
            <p:ph type="title"/>
          </p:nvPr>
        </p:nvSpPr>
        <p:spPr>
          <a:xfrm>
            <a:off x="561974" y="1171575"/>
            <a:ext cx="6981825" cy="4114800"/>
          </a:xfrm>
        </p:spPr>
        <p:txBody>
          <a:bodyPr>
            <a:noAutofit/>
          </a:bodyPr>
          <a:lstStyle/>
          <a:p>
            <a:pPr algn="r" rtl="1">
              <a:lnSpc>
                <a:spcPct val="150000"/>
              </a:lnSpc>
            </a:pPr>
            <a:r>
              <a:rPr lang="ar-SA" sz="48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شیطان</a:t>
            </a:r>
            <a:r>
              <a:rPr lang="en-GB" sz="48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a:t>
            </a:r>
            <a:br>
              <a:rPr lang="ur-PK" sz="48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br>
            <a:r>
              <a:rPr lang="ar-SA" sz="48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گناہ کے دروازے </a:t>
            </a:r>
            <a:r>
              <a:rPr lang="ur-PK" sz="48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سے زیادہ </a:t>
            </a:r>
            <a:r>
              <a:rPr lang="en-GB" sz="48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br>
              <a:rPr lang="ur-PK" sz="48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br>
            <a:r>
              <a:rPr lang="ar-SA" sz="48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نیکی کے راستے پر بیٹھتا ہ</a:t>
            </a:r>
            <a:r>
              <a:rPr lang="ur-PK" sz="48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ے</a:t>
            </a:r>
            <a:r>
              <a:rPr lang="en-GB" sz="48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a:t>
            </a:r>
            <a:endParaRPr lang="en-GB" sz="4800" dirty="0">
              <a:solidFill>
                <a:schemeClr val="bg1"/>
              </a:solidFill>
            </a:endParaRPr>
          </a:p>
        </p:txBody>
      </p:sp>
      <p:sp>
        <p:nvSpPr>
          <p:cNvPr id="3" name="Title 1">
            <a:extLst>
              <a:ext uri="{FF2B5EF4-FFF2-40B4-BE49-F238E27FC236}">
                <a16:creationId xmlns:a16="http://schemas.microsoft.com/office/drawing/2014/main" id="{4F6FEE39-C558-FCAB-518F-F37A5B6E1949}"/>
              </a:ext>
            </a:extLst>
          </p:cNvPr>
          <p:cNvSpPr txBox="1">
            <a:spLocks/>
          </p:cNvSpPr>
          <p:nvPr/>
        </p:nvSpPr>
        <p:spPr>
          <a:xfrm>
            <a:off x="5304867" y="493628"/>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
        <p:nvSpPr>
          <p:cNvPr id="4" name="Title 1">
            <a:extLst>
              <a:ext uri="{FF2B5EF4-FFF2-40B4-BE49-F238E27FC236}">
                <a16:creationId xmlns:a16="http://schemas.microsoft.com/office/drawing/2014/main" id="{BD946ADE-572A-DB9D-9F90-9B8F7359BB88}"/>
              </a:ext>
            </a:extLst>
          </p:cNvPr>
          <p:cNvSpPr txBox="1">
            <a:spLocks/>
          </p:cNvSpPr>
          <p:nvPr/>
        </p:nvSpPr>
        <p:spPr>
          <a:xfrm>
            <a:off x="8134350" y="2946403"/>
            <a:ext cx="3543300" cy="939798"/>
          </a:xfrm>
          <a:prstGeom prst="rect">
            <a:avLst/>
          </a:prstGeom>
          <a:solidFill>
            <a:srgbClr val="000000"/>
          </a:solidFill>
          <a:ln>
            <a:solidFill>
              <a:srgbClr val="FFFF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spcBef>
                <a:spcPts val="0"/>
              </a:spcBef>
              <a:spcAft>
                <a:spcPts val="800"/>
              </a:spcAft>
            </a:pPr>
            <a:r>
              <a:rPr lang="ar-SA" sz="3200" b="1" kern="100">
                <a:solidFill>
                  <a:srgbClr val="FFFF00"/>
                </a:solidFill>
                <a:latin typeface="Alvi Nastaleeq" panose="02000503000000020004" pitchFamily="2" charset="-78"/>
                <a:ea typeface="Aptos" panose="020B0004020202020204" pitchFamily="34" charset="0"/>
                <a:cs typeface="Alvi Nastaleeq" panose="02000503000000020004" pitchFamily="2" charset="-78"/>
              </a:rPr>
              <a:t>دشمن کی پہلی جنگی حکمتِ عملی</a:t>
            </a:r>
            <a:endParaRPr lang="en-GB"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p:txBody>
      </p:sp>
    </p:spTree>
    <p:extLst>
      <p:ext uri="{BB962C8B-B14F-4D97-AF65-F5344CB8AC3E}">
        <p14:creationId xmlns:p14="http://schemas.microsoft.com/office/powerpoint/2010/main" val="665709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D21D8-A6ED-3698-93A3-A3A88DAD3C39}"/>
              </a:ext>
            </a:extLst>
          </p:cNvPr>
          <p:cNvSpPr>
            <a:spLocks noGrp="1"/>
          </p:cNvSpPr>
          <p:nvPr>
            <p:ph type="title"/>
          </p:nvPr>
        </p:nvSpPr>
        <p:spPr>
          <a:xfrm>
            <a:off x="5996278" y="609083"/>
            <a:ext cx="5111620" cy="1325563"/>
          </a:xfrm>
        </p:spPr>
        <p:txBody>
          <a:bodyPr>
            <a:normAutofit/>
          </a:bodyPr>
          <a:lstStyle/>
          <a:p>
            <a:pPr algn="r" rtl="1"/>
            <a:r>
              <a:rPr lang="ar-SA" sz="3600" b="1" dirty="0">
                <a:solidFill>
                  <a:schemeClr val="bg1"/>
                </a:solidFill>
                <a:effectLst/>
                <a:latin typeface="Aslam" panose="02000000000000000000" pitchFamily="2" charset="-78"/>
                <a:ea typeface="Aptos" panose="020B0004020202020204" pitchFamily="34" charset="0"/>
                <a:cs typeface="Aslam" panose="02000000000000000000" pitchFamily="2" charset="-78"/>
              </a:rPr>
              <a:t>نہیں</a:t>
            </a:r>
            <a:r>
              <a:rPr lang="en-GB" sz="3600" b="1" dirty="0">
                <a:solidFill>
                  <a:schemeClr val="bg1"/>
                </a:solidFill>
                <a:effectLst/>
                <a:latin typeface="Aslam" panose="02000000000000000000" pitchFamily="2" charset="-78"/>
                <a:ea typeface="Aptos" panose="020B0004020202020204" pitchFamily="34" charset="0"/>
                <a:cs typeface="Aslam" panose="02000000000000000000" pitchFamily="2" charset="-78"/>
              </a:rPr>
              <a:t>!</a:t>
            </a:r>
            <a:r>
              <a:rPr lang="ar-SA" sz="3600" dirty="0">
                <a:solidFill>
                  <a:schemeClr val="bg1"/>
                </a:solidFill>
                <a:effectLst/>
                <a:latin typeface="Aslam" panose="02000000000000000000" pitchFamily="2" charset="-78"/>
                <a:ea typeface="Aptos" panose="020B0004020202020204" pitchFamily="34" charset="0"/>
                <a:cs typeface="Aslam" panose="02000000000000000000" pitchFamily="2" charset="-78"/>
              </a:rPr>
              <a:t>ہرگز نہیں۔</a:t>
            </a:r>
            <a:r>
              <a:rPr lang="ur-PK" sz="3600" dirty="0">
                <a:solidFill>
                  <a:schemeClr val="bg1"/>
                </a:solidFill>
                <a:effectLst/>
                <a:latin typeface="Aslam" panose="02000000000000000000" pitchFamily="2" charset="-78"/>
                <a:ea typeface="Aptos" panose="020B0004020202020204" pitchFamily="34" charset="0"/>
                <a:cs typeface="Aslam" panose="02000000000000000000" pitchFamily="2" charset="-78"/>
              </a:rPr>
              <a:t>!!!</a:t>
            </a:r>
            <a:endParaRPr lang="en-GB" sz="3600" dirty="0">
              <a:solidFill>
                <a:schemeClr val="bg1"/>
              </a:solidFill>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0CDB0F4F-6535-C55F-9BC8-77C181D051EA}"/>
              </a:ext>
            </a:extLst>
          </p:cNvPr>
          <p:cNvSpPr txBox="1">
            <a:spLocks/>
          </p:cNvSpPr>
          <p:nvPr/>
        </p:nvSpPr>
        <p:spPr>
          <a:xfrm>
            <a:off x="3346383" y="1853165"/>
            <a:ext cx="6579637" cy="37558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پھر</a:t>
            </a:r>
            <a:r>
              <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endParaRPr lang="en-US"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آخر وہ کون ہے</a:t>
            </a:r>
            <a:r>
              <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endParaRPr lang="en-US"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جو ہر مرتبہ</a:t>
            </a:r>
            <a:r>
              <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endParaRPr lang="en-US"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ہمارے ارادے کو کمزور کر دیتا ہے؟</a:t>
            </a:r>
            <a:endPar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6" name="Title 1">
            <a:extLst>
              <a:ext uri="{FF2B5EF4-FFF2-40B4-BE49-F238E27FC236}">
                <a16:creationId xmlns:a16="http://schemas.microsoft.com/office/drawing/2014/main" id="{01DA3997-5B65-2942-B6CD-13A36C69F6A0}"/>
              </a:ext>
            </a:extLst>
          </p:cNvPr>
          <p:cNvSpPr txBox="1">
            <a:spLocks/>
          </p:cNvSpPr>
          <p:nvPr/>
        </p:nvSpPr>
        <p:spPr>
          <a:xfrm>
            <a:off x="475692" y="417428"/>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294887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CE03B32-BCAC-1434-D6CF-EDAD1774C206}"/>
              </a:ext>
            </a:extLst>
          </p:cNvPr>
          <p:cNvSpPr txBox="1">
            <a:spLocks/>
          </p:cNvSpPr>
          <p:nvPr/>
        </p:nvSpPr>
        <p:spPr>
          <a:xfrm>
            <a:off x="581025" y="2013743"/>
            <a:ext cx="11181573" cy="36441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فجر کے لیے اٹھتے ہیں</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 کہتا ہے</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تھوڑی دیر او</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ر سولو۔"</a:t>
            </a:r>
          </a:p>
          <a:p>
            <a:pPr marL="0" marR="0"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قرآن کھولتے ہیں</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 کہتا ہے</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پہلے موبائل دیکھ لو</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آپ صد</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قہ د</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ینا چاہتے ہیں</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 کہتا ہے</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آگے بچوں کا بھی تو سوچنا ہے</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آپ معاف کرنا چاہتے ہیں</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 کہتا ہے</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اگر آج معاف کر دیا تو لوگ کمزور سمجھیں گے</a:t>
            </a:r>
            <a:r>
              <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p>
        </p:txBody>
      </p:sp>
      <p:sp>
        <p:nvSpPr>
          <p:cNvPr id="2" name="Title 1">
            <a:extLst>
              <a:ext uri="{FF2B5EF4-FFF2-40B4-BE49-F238E27FC236}">
                <a16:creationId xmlns:a16="http://schemas.microsoft.com/office/drawing/2014/main" id="{895115B7-2595-70EA-CFD1-30746853AB2C}"/>
              </a:ext>
            </a:extLst>
          </p:cNvPr>
          <p:cNvSpPr txBox="1">
            <a:spLocks/>
          </p:cNvSpPr>
          <p:nvPr/>
        </p:nvSpPr>
        <p:spPr>
          <a:xfrm>
            <a:off x="581025" y="460378"/>
            <a:ext cx="3543300" cy="939798"/>
          </a:xfrm>
          <a:prstGeom prst="rect">
            <a:avLst/>
          </a:prstGeom>
          <a:solidFill>
            <a:srgbClr val="000000"/>
          </a:solidFill>
          <a:ln>
            <a:solidFill>
              <a:srgbClr val="FFFF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spcBef>
                <a:spcPts val="0"/>
              </a:spcBef>
              <a:spcAft>
                <a:spcPts val="800"/>
              </a:spcAft>
            </a:pPr>
            <a:r>
              <a:rPr lang="ar-SA"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دشمن کی پہلی جنگی حکمتِ عملی</a:t>
            </a:r>
            <a:endParaRPr lang="en-GB"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p:txBody>
      </p:sp>
      <p:sp>
        <p:nvSpPr>
          <p:cNvPr id="3" name="Title 1">
            <a:extLst>
              <a:ext uri="{FF2B5EF4-FFF2-40B4-BE49-F238E27FC236}">
                <a16:creationId xmlns:a16="http://schemas.microsoft.com/office/drawing/2014/main" id="{C808570A-5A5F-C32D-0571-01FC34781072}"/>
              </a:ext>
            </a:extLst>
          </p:cNvPr>
          <p:cNvSpPr txBox="1">
            <a:spLocks/>
          </p:cNvSpPr>
          <p:nvPr/>
        </p:nvSpPr>
        <p:spPr>
          <a:xfrm>
            <a:off x="7019367" y="893678"/>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655867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CE03B32-BCAC-1434-D6CF-EDAD1774C206}"/>
              </a:ext>
            </a:extLst>
          </p:cNvPr>
          <p:cNvSpPr txBox="1">
            <a:spLocks/>
          </p:cNvSpPr>
          <p:nvPr/>
        </p:nvSpPr>
        <p:spPr>
          <a:xfrm>
            <a:off x="581025" y="1232694"/>
            <a:ext cx="11181573" cy="34440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فجر کے لیے اٹھتے ہیں</a:t>
            </a:r>
            <a:r>
              <a:rPr lang="en-GB"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32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 کہتا ہے</a:t>
            </a:r>
            <a:r>
              <a:rPr lang="ur-PK"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en-GB"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تھوڑی دیر او</a:t>
            </a:r>
            <a:r>
              <a:rPr lang="ur-PK"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ر سولو۔"</a:t>
            </a:r>
          </a:p>
          <a:p>
            <a:pPr marL="0" marR="0" algn="r" rtl="1">
              <a:lnSpc>
                <a:spcPct val="115000"/>
              </a:lnSpc>
              <a:spcBef>
                <a:spcPts val="0"/>
              </a:spcBef>
              <a:spcAft>
                <a:spcPts val="800"/>
              </a:spcAft>
            </a:pPr>
            <a:r>
              <a:rPr lang="ar-SA"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قرآن کھولتے ہیں</a:t>
            </a:r>
            <a:r>
              <a:rPr lang="en-GB"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32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 کہتا ہے</a:t>
            </a:r>
            <a:r>
              <a:rPr lang="ur-PK"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en-GB"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پہلے موبائل دیکھ لو</a:t>
            </a:r>
            <a:r>
              <a:rPr lang="ur-PK"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endParaRPr lang="ur-PK"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آپ صد</a:t>
            </a:r>
            <a:r>
              <a:rPr lang="ur-PK"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قہ د</a:t>
            </a:r>
            <a:r>
              <a:rPr lang="ar-SA"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ینا چاہتے ہیں</a:t>
            </a:r>
            <a:r>
              <a:rPr lang="en-GB"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32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 کہتا ہے</a:t>
            </a:r>
            <a:r>
              <a:rPr lang="ur-PK"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آگے بچوں کا بھی تو سوچنا ہے</a:t>
            </a:r>
            <a:r>
              <a:rPr lang="ur-PK"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endParaRPr lang="ur-PK"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آپ معاف کرنا چاہتے ہیں</a:t>
            </a:r>
            <a:r>
              <a:rPr lang="en-GB"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32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 کہتا ہے</a:t>
            </a:r>
            <a:r>
              <a:rPr lang="ur-PK"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32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اگر آج معاف کر دیا تو لوگ کمزور سمجھیں گے</a:t>
            </a:r>
            <a:r>
              <a:rPr lang="ur-PK"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p>
        </p:txBody>
      </p:sp>
      <p:sp>
        <p:nvSpPr>
          <p:cNvPr id="6" name="Title 1">
            <a:extLst>
              <a:ext uri="{FF2B5EF4-FFF2-40B4-BE49-F238E27FC236}">
                <a16:creationId xmlns:a16="http://schemas.microsoft.com/office/drawing/2014/main" id="{68F28F94-E22A-1B95-2008-6AA5845CDA4A}"/>
              </a:ext>
            </a:extLst>
          </p:cNvPr>
          <p:cNvSpPr txBox="1">
            <a:spLocks/>
          </p:cNvSpPr>
          <p:nvPr/>
        </p:nvSpPr>
        <p:spPr>
          <a:xfrm>
            <a:off x="2657474" y="4524376"/>
            <a:ext cx="8637621" cy="1835146"/>
          </a:xfrm>
          <a:prstGeom prst="rect">
            <a:avLst/>
          </a:prstGeom>
          <a:ln>
            <a:solidFill>
              <a:srgbClr val="FFFF00"/>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15000"/>
              </a:lnSpc>
              <a:spcBef>
                <a:spcPts val="0"/>
              </a:spcBef>
              <a:spcAft>
                <a:spcPts val="800"/>
              </a:spcAft>
            </a:pPr>
            <a:r>
              <a:rPr lang="ar-SA" sz="3600" kern="100" dirty="0">
                <a:solidFill>
                  <a:srgbClr val="FFFF00"/>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اسے معلوم ہے</a:t>
            </a:r>
            <a:r>
              <a:rPr lang="en-GB" sz="3600" kern="100" dirty="0">
                <a:solidFill>
                  <a:srgbClr val="FFFF00"/>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a:t>
            </a:r>
            <a:r>
              <a:rPr lang="ar-SA" sz="3600" kern="100" dirty="0">
                <a:solidFill>
                  <a:srgbClr val="FFFF00"/>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آپ کو اللہ سے روکنا ہے</a:t>
            </a:r>
            <a:endParaRPr lang="ur-PK" sz="3600" kern="100" dirty="0">
              <a:solidFill>
                <a:srgbClr val="FFFF00"/>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endParaRPr>
          </a:p>
          <a:p>
            <a:pPr marL="0" marR="0" algn="ctr" rtl="1">
              <a:lnSpc>
                <a:spcPct val="115000"/>
              </a:lnSpc>
              <a:spcBef>
                <a:spcPts val="0"/>
              </a:spcBef>
              <a:spcAft>
                <a:spcPts val="800"/>
              </a:spcAft>
            </a:pPr>
            <a:r>
              <a:rPr lang="ur-PK" sz="3600" kern="100" dirty="0">
                <a:solidFill>
                  <a:srgbClr val="FFFF00"/>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ا</a:t>
            </a:r>
            <a:r>
              <a:rPr lang="ar-SA" sz="3600" kern="100" dirty="0">
                <a:solidFill>
                  <a:srgbClr val="FFFF00"/>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س لیے</a:t>
            </a:r>
            <a:r>
              <a:rPr lang="en-GB" sz="3600" kern="100" dirty="0">
                <a:solidFill>
                  <a:srgbClr val="FFFF00"/>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a:t>
            </a:r>
            <a:r>
              <a:rPr lang="ar-SA" sz="3600" kern="100" dirty="0">
                <a:solidFill>
                  <a:srgbClr val="FFFF00"/>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وہ اللہ کے راستے ہی پر بیٹھتا ہے</a:t>
            </a:r>
            <a:endParaRPr lang="en-GB" sz="3600" kern="100" dirty="0">
              <a:solidFill>
                <a:srgbClr val="FFFF00"/>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endParaRPr>
          </a:p>
        </p:txBody>
      </p:sp>
      <p:sp>
        <p:nvSpPr>
          <p:cNvPr id="2" name="Title 1">
            <a:extLst>
              <a:ext uri="{FF2B5EF4-FFF2-40B4-BE49-F238E27FC236}">
                <a16:creationId xmlns:a16="http://schemas.microsoft.com/office/drawing/2014/main" id="{895115B7-2595-70EA-CFD1-30746853AB2C}"/>
              </a:ext>
            </a:extLst>
          </p:cNvPr>
          <p:cNvSpPr txBox="1">
            <a:spLocks/>
          </p:cNvSpPr>
          <p:nvPr/>
        </p:nvSpPr>
        <p:spPr>
          <a:xfrm>
            <a:off x="8010525" y="307978"/>
            <a:ext cx="3543300" cy="939798"/>
          </a:xfrm>
          <a:prstGeom prst="rect">
            <a:avLst/>
          </a:prstGeom>
          <a:solidFill>
            <a:srgbClr val="000000"/>
          </a:solidFill>
          <a:ln>
            <a:solidFill>
              <a:srgbClr val="FFFF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spcBef>
                <a:spcPts val="0"/>
              </a:spcBef>
              <a:spcAft>
                <a:spcPts val="800"/>
              </a:spcAft>
            </a:pPr>
            <a:r>
              <a:rPr lang="ar-SA" sz="3200" b="1" kern="100">
                <a:solidFill>
                  <a:srgbClr val="FFFF00"/>
                </a:solidFill>
                <a:latin typeface="Alvi Nastaleeq" panose="02000503000000020004" pitchFamily="2" charset="-78"/>
                <a:ea typeface="Aptos" panose="020B0004020202020204" pitchFamily="34" charset="0"/>
                <a:cs typeface="Alvi Nastaleeq" panose="02000503000000020004" pitchFamily="2" charset="-78"/>
              </a:rPr>
              <a:t>دشمن کی پہلی جنگی حکمتِ عملی</a:t>
            </a:r>
            <a:endParaRPr lang="en-GB"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p:txBody>
      </p:sp>
      <p:sp>
        <p:nvSpPr>
          <p:cNvPr id="3" name="Title 1">
            <a:extLst>
              <a:ext uri="{FF2B5EF4-FFF2-40B4-BE49-F238E27FC236}">
                <a16:creationId xmlns:a16="http://schemas.microsoft.com/office/drawing/2014/main" id="{DF7EEE5D-58C8-6944-55C1-62704BEF65D1}"/>
              </a:ext>
            </a:extLst>
          </p:cNvPr>
          <p:cNvSpPr txBox="1">
            <a:spLocks/>
          </p:cNvSpPr>
          <p:nvPr/>
        </p:nvSpPr>
        <p:spPr>
          <a:xfrm>
            <a:off x="485217" y="407903"/>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0518167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01B7B-F425-DC38-2983-1E64A44B50CA}"/>
              </a:ext>
            </a:extLst>
          </p:cNvPr>
          <p:cNvSpPr>
            <a:spLocks noGrp="1"/>
          </p:cNvSpPr>
          <p:nvPr>
            <p:ph type="title"/>
          </p:nvPr>
        </p:nvSpPr>
        <p:spPr>
          <a:xfrm>
            <a:off x="8239124" y="3155950"/>
            <a:ext cx="3133725" cy="969153"/>
          </a:xfrm>
        </p:spPr>
        <p:txBody>
          <a:bodyPr>
            <a:normAutofit/>
          </a:bodyPr>
          <a:lstStyle/>
          <a:p>
            <a:pPr marL="0" marR="0" algn="r" rtl="1">
              <a:lnSpc>
                <a:spcPct val="115000"/>
              </a:lnSpc>
              <a:spcBef>
                <a:spcPts val="0"/>
              </a:spcBef>
              <a:spcAft>
                <a:spcPts val="800"/>
              </a:spcAft>
            </a:pPr>
            <a:r>
              <a:rPr lang="ar-SA" sz="3200" b="1"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پہلی جنگی چال</a:t>
            </a:r>
            <a:endParaRPr lang="en-GB" sz="3200" dirty="0">
              <a:solidFill>
                <a:schemeClr val="bg1"/>
              </a:solidFill>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DBDAAC6E-5759-FB94-5D41-88F8C5944A26}"/>
              </a:ext>
            </a:extLst>
          </p:cNvPr>
          <p:cNvSpPr txBox="1">
            <a:spLocks/>
          </p:cNvSpPr>
          <p:nvPr/>
        </p:nvSpPr>
        <p:spPr>
          <a:xfrm>
            <a:off x="5105400" y="610834"/>
            <a:ext cx="4467808" cy="969154"/>
          </a:xfrm>
          <a:prstGeom prst="rect">
            <a:avLst/>
          </a:prstGeom>
          <a:ln>
            <a:solidFill>
              <a:srgbClr val="FFFF00"/>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40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راستہ روکنا... راستہ بدلنا نہیں</a:t>
            </a:r>
            <a:endParaRPr lang="en-GB" sz="4000" dirty="0">
              <a:solidFill>
                <a:srgbClr val="FFFF00"/>
              </a:solidFill>
            </a:endParaRPr>
          </a:p>
        </p:txBody>
      </p:sp>
      <p:sp>
        <p:nvSpPr>
          <p:cNvPr id="5" name="Title 1">
            <a:extLst>
              <a:ext uri="{FF2B5EF4-FFF2-40B4-BE49-F238E27FC236}">
                <a16:creationId xmlns:a16="http://schemas.microsoft.com/office/drawing/2014/main" id="{7CDC0FAB-C0C5-E698-62FE-C20DFF7B66FC}"/>
              </a:ext>
            </a:extLst>
          </p:cNvPr>
          <p:cNvSpPr txBox="1">
            <a:spLocks/>
          </p:cNvSpPr>
          <p:nvPr/>
        </p:nvSpPr>
        <p:spPr>
          <a:xfrm>
            <a:off x="1323975" y="2226195"/>
            <a:ext cx="6705599" cy="26237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5000"/>
              </a:lnSpc>
              <a:spcBef>
                <a:spcPts val="0"/>
              </a:spcBef>
              <a:spcAft>
                <a:spcPts val="800"/>
              </a:spcAft>
            </a:pPr>
            <a:b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br>
            <a:r>
              <a:rPr lang="en-GB" sz="40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وہ</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آپ کو ہمیشہ کفر کی دعوت نہیں دیتا</a:t>
            </a:r>
            <a:r>
              <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p>
          <a:p>
            <a:pPr algn="r" rtl="1">
              <a:lnSpc>
                <a:spcPct val="115000"/>
              </a:lnSpc>
              <a:spcBef>
                <a:spcPts val="0"/>
              </a:spcBef>
              <a:spcAft>
                <a:spcPts val="800"/>
              </a:spcAft>
            </a:pP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پہلے</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صرف تاخیر کرواتا ہے۔</a:t>
            </a:r>
            <a:b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b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آج نہیں</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کل</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endPar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ابھ</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ی نہیں</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بعد میں</a:t>
            </a:r>
            <a:endPar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پہلے یہ کام کر لو</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r>
              <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پ</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ھر عبادت کر لینا</a:t>
            </a:r>
            <a:endParaRPr lang="en-GB" sz="4000" dirty="0">
              <a:solidFill>
                <a:srgbClr val="FFFF00"/>
              </a:solidFill>
            </a:endParaRPr>
          </a:p>
        </p:txBody>
      </p:sp>
    </p:spTree>
    <p:extLst>
      <p:ext uri="{BB962C8B-B14F-4D97-AF65-F5344CB8AC3E}">
        <p14:creationId xmlns:p14="http://schemas.microsoft.com/office/powerpoint/2010/main" val="5577176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01B7B-F425-DC38-2983-1E64A44B50CA}"/>
              </a:ext>
            </a:extLst>
          </p:cNvPr>
          <p:cNvSpPr>
            <a:spLocks noGrp="1"/>
          </p:cNvSpPr>
          <p:nvPr>
            <p:ph type="title"/>
          </p:nvPr>
        </p:nvSpPr>
        <p:spPr>
          <a:xfrm>
            <a:off x="838200" y="365125"/>
            <a:ext cx="10515600" cy="969153"/>
          </a:xfrm>
        </p:spPr>
        <p:txBody>
          <a:bodyPr>
            <a:normAutofit/>
          </a:bodyPr>
          <a:lstStyle/>
          <a:p>
            <a:pPr marL="0" marR="0" algn="r" rtl="1">
              <a:lnSpc>
                <a:spcPct val="115000"/>
              </a:lnSpc>
              <a:spcBef>
                <a:spcPts val="0"/>
              </a:spcBef>
              <a:spcAft>
                <a:spcPts val="800"/>
              </a:spcAft>
            </a:pPr>
            <a:r>
              <a:rPr lang="ar-SA" sz="3200" b="1"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پہلی جنگی چال</a:t>
            </a:r>
            <a:endParaRPr lang="en-GB" sz="3200" dirty="0">
              <a:solidFill>
                <a:schemeClr val="bg1"/>
              </a:solidFill>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DBDAAC6E-5759-FB94-5D41-88F8C5944A26}"/>
              </a:ext>
            </a:extLst>
          </p:cNvPr>
          <p:cNvSpPr txBox="1">
            <a:spLocks/>
          </p:cNvSpPr>
          <p:nvPr/>
        </p:nvSpPr>
        <p:spPr>
          <a:xfrm>
            <a:off x="2571750" y="315559"/>
            <a:ext cx="4467808" cy="969154"/>
          </a:xfrm>
          <a:prstGeom prst="rect">
            <a:avLst/>
          </a:prstGeom>
          <a:ln>
            <a:solidFill>
              <a:srgbClr val="FFFF00"/>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40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راستہ روکنا... راستہ بدلنا نہیں</a:t>
            </a:r>
            <a:endParaRPr lang="en-GB" sz="4000" dirty="0">
              <a:solidFill>
                <a:srgbClr val="FFFF00"/>
              </a:solidFill>
            </a:endParaRPr>
          </a:p>
        </p:txBody>
      </p:sp>
      <p:sp>
        <p:nvSpPr>
          <p:cNvPr id="4" name="Title 1">
            <a:extLst>
              <a:ext uri="{FF2B5EF4-FFF2-40B4-BE49-F238E27FC236}">
                <a16:creationId xmlns:a16="http://schemas.microsoft.com/office/drawing/2014/main" id="{22A82F7E-F013-AF41-A712-4DEDA4DE0091}"/>
              </a:ext>
            </a:extLst>
          </p:cNvPr>
          <p:cNvSpPr txBox="1">
            <a:spLocks/>
          </p:cNvSpPr>
          <p:nvPr/>
        </p:nvSpPr>
        <p:spPr>
          <a:xfrm>
            <a:off x="714375" y="5343525"/>
            <a:ext cx="10782300" cy="1116174"/>
          </a:xfrm>
          <a:prstGeom prst="rect">
            <a:avLst/>
          </a:prstGeom>
        </p:spPr>
        <p:style>
          <a:lnRef idx="2">
            <a:schemeClr val="dk1">
              <a:shade val="15000"/>
            </a:schemeClr>
          </a:lnRef>
          <a:fillRef idx="1">
            <a:schemeClr val="dk1"/>
          </a:fillRef>
          <a:effectRef idx="0">
            <a:schemeClr val="dk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spcBef>
                <a:spcPts val="0"/>
              </a:spcBef>
              <a:spcAft>
                <a:spcPts val="800"/>
              </a:spcAft>
            </a:pPr>
            <a:r>
              <a:rPr lang="ar-SA" sz="3600" kern="100" dirty="0">
                <a:solidFill>
                  <a:srgbClr val="FFFF00"/>
                </a:solidFill>
                <a:latin typeface="Aslam" panose="02000000000000000000" pitchFamily="2" charset="-78"/>
                <a:ea typeface="Aptos" panose="020B0004020202020204" pitchFamily="34" charset="0"/>
                <a:cs typeface="Aslam" panose="02000000000000000000" pitchFamily="2" charset="-78"/>
              </a:rPr>
              <a:t> کتنے لوگ</a:t>
            </a:r>
            <a:r>
              <a:rPr lang="en-GB" sz="3600" kern="100" dirty="0">
                <a:solidFill>
                  <a:srgbClr val="FFFF00"/>
                </a:solidFill>
                <a:latin typeface="Aslam" panose="02000000000000000000" pitchFamily="2" charset="-78"/>
                <a:ea typeface="Aptos" panose="020B0004020202020204" pitchFamily="34" charset="0"/>
                <a:cs typeface="Aslam" panose="02000000000000000000" pitchFamily="2" charset="-78"/>
              </a:rPr>
              <a:t> </a:t>
            </a:r>
            <a:r>
              <a:rPr lang="ar-SA" sz="3600" kern="100" dirty="0">
                <a:solidFill>
                  <a:srgbClr val="FFFF00"/>
                </a:solidFill>
                <a:latin typeface="Aslam" panose="02000000000000000000" pitchFamily="2" charset="-78"/>
                <a:ea typeface="Aptos" panose="020B0004020202020204" pitchFamily="34" charset="0"/>
                <a:cs typeface="Aslam" panose="02000000000000000000" pitchFamily="2" charset="-78"/>
              </a:rPr>
              <a:t>اسی "کل" میں</a:t>
            </a:r>
            <a:r>
              <a:rPr lang="en-GB" sz="3600" kern="100" dirty="0">
                <a:solidFill>
                  <a:srgbClr val="FFFF00"/>
                </a:solidFill>
                <a:latin typeface="Aslam" panose="02000000000000000000" pitchFamily="2" charset="-78"/>
                <a:ea typeface="Aptos" panose="020B0004020202020204" pitchFamily="34" charset="0"/>
                <a:cs typeface="Aslam" panose="02000000000000000000" pitchFamily="2" charset="-78"/>
              </a:rPr>
              <a:t>...</a:t>
            </a:r>
            <a:r>
              <a:rPr lang="ar-SA" sz="3600" kern="100" dirty="0">
                <a:solidFill>
                  <a:srgbClr val="FFFF00"/>
                </a:solidFill>
                <a:latin typeface="Aslam" panose="02000000000000000000" pitchFamily="2" charset="-78"/>
                <a:ea typeface="Aptos" panose="020B0004020202020204" pitchFamily="34" charset="0"/>
                <a:cs typeface="Aslam" panose="02000000000000000000" pitchFamily="2" charset="-78"/>
              </a:rPr>
              <a:t>اپنی پوری زندگی گزار دیتے ہیں</a:t>
            </a:r>
            <a:endParaRPr lang="en-GB" sz="3600" dirty="0">
              <a:solidFill>
                <a:srgbClr val="FFFF00"/>
              </a:solidFill>
              <a:latin typeface="Aslam" panose="02000000000000000000" pitchFamily="2" charset="-78"/>
              <a:cs typeface="Aslam" panose="02000000000000000000" pitchFamily="2" charset="-78"/>
            </a:endParaRPr>
          </a:p>
        </p:txBody>
      </p:sp>
      <p:sp>
        <p:nvSpPr>
          <p:cNvPr id="5" name="Title 1">
            <a:extLst>
              <a:ext uri="{FF2B5EF4-FFF2-40B4-BE49-F238E27FC236}">
                <a16:creationId xmlns:a16="http://schemas.microsoft.com/office/drawing/2014/main" id="{7CDC0FAB-C0C5-E698-62FE-C20DFF7B66FC}"/>
              </a:ext>
            </a:extLst>
          </p:cNvPr>
          <p:cNvSpPr txBox="1">
            <a:spLocks/>
          </p:cNvSpPr>
          <p:nvPr/>
        </p:nvSpPr>
        <p:spPr>
          <a:xfrm>
            <a:off x="4781550" y="1797570"/>
            <a:ext cx="6343649" cy="26237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5000"/>
              </a:lnSpc>
              <a:spcBef>
                <a:spcPts val="0"/>
              </a:spcBef>
              <a:spcAft>
                <a:spcPts val="800"/>
              </a:spcAft>
            </a:pPr>
            <a:br>
              <a:rPr lang="en-GB"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br>
            <a:r>
              <a:rPr lang="en-GB"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وہ</a:t>
            </a:r>
            <a:r>
              <a:rPr lang="en-GB"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آپ کو ہمیشہ کفر کی دعوت نہیں دیتا</a:t>
            </a:r>
            <a:r>
              <a:rPr lang="ur-PK"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p>
          <a:p>
            <a:pPr algn="r" rtl="1">
              <a:lnSpc>
                <a:spcPct val="115000"/>
              </a:lnSpc>
              <a:spcBef>
                <a:spcPts val="0"/>
              </a:spcBef>
              <a:spcAft>
                <a:spcPts val="800"/>
              </a:spcAft>
            </a:pPr>
            <a:r>
              <a:rPr lang="ar-SA"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پہلے</a:t>
            </a:r>
            <a:r>
              <a:rPr lang="en-GB"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r>
              <a:rPr lang="ar-SA"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صرف تاخیر کرواتا ہے۔</a:t>
            </a:r>
            <a:br>
              <a:rPr lang="en-GB"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br>
            <a:r>
              <a:rPr lang="ar-SA"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آج نہیں</a:t>
            </a:r>
            <a:r>
              <a:rPr lang="en-GB"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کل</a:t>
            </a:r>
            <a:r>
              <a:rPr lang="en-GB"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endParaRPr lang="ur-PK"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ur-PK"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ابھ</a:t>
            </a:r>
            <a:r>
              <a:rPr lang="ar-SA"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ی نہیں</a:t>
            </a:r>
            <a:r>
              <a:rPr lang="en-GB"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بعد میں</a:t>
            </a:r>
            <a:endParaRPr lang="ur-PK"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ar-SA"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پہلے یہ کام کر لو</a:t>
            </a:r>
            <a:r>
              <a:rPr lang="en-GB"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r>
              <a:rPr lang="ur-PK"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پ</a:t>
            </a:r>
            <a:r>
              <a:rPr lang="ar-SA" sz="32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ھر عبادت کر لینا</a:t>
            </a:r>
            <a:endParaRPr lang="en-GB" sz="3200" dirty="0">
              <a:solidFill>
                <a:srgbClr val="FFFF00"/>
              </a:solidFill>
            </a:endParaRPr>
          </a:p>
        </p:txBody>
      </p:sp>
      <p:sp>
        <p:nvSpPr>
          <p:cNvPr id="6" name="Title 1">
            <a:extLst>
              <a:ext uri="{FF2B5EF4-FFF2-40B4-BE49-F238E27FC236}">
                <a16:creationId xmlns:a16="http://schemas.microsoft.com/office/drawing/2014/main" id="{00E58A26-76A6-3B39-4597-70181BE0360A}"/>
              </a:ext>
            </a:extLst>
          </p:cNvPr>
          <p:cNvSpPr txBox="1">
            <a:spLocks/>
          </p:cNvSpPr>
          <p:nvPr/>
        </p:nvSpPr>
        <p:spPr>
          <a:xfrm>
            <a:off x="1371042" y="2960603"/>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340445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8C9F3-FF5A-D5C0-3FC9-253741DE1B94}"/>
              </a:ext>
            </a:extLst>
          </p:cNvPr>
          <p:cNvSpPr>
            <a:spLocks noGrp="1"/>
          </p:cNvSpPr>
          <p:nvPr>
            <p:ph type="title"/>
          </p:nvPr>
        </p:nvSpPr>
        <p:spPr>
          <a:xfrm>
            <a:off x="838200" y="1343024"/>
            <a:ext cx="10515600" cy="4686301"/>
          </a:xfrm>
        </p:spPr>
        <p:txBody>
          <a:bodyPr>
            <a:normAutofit fontScale="90000"/>
          </a:bodyPr>
          <a:lstStyle/>
          <a:p>
            <a:pPr algn="ctr">
              <a:lnSpc>
                <a:spcPct val="130000"/>
              </a:lnSpc>
            </a:pPr>
            <a:r>
              <a:rPr lang="ar-SA" sz="4800" b="0" dirty="0">
                <a:solidFill>
                  <a:srgbClr val="FFFF00"/>
                </a:solidFill>
                <a:effectLst/>
                <a:latin typeface="noorehira" panose="02000500000000020004" pitchFamily="2" charset="-78"/>
                <a:cs typeface="noorehira" panose="02000500000000020004" pitchFamily="2" charset="-78"/>
              </a:rPr>
              <a:t>يَعقِدُ الشَّيطانُ على قافيةِ رَأسِ أحَدِكُم إذا هو نامَ </a:t>
            </a:r>
            <a:br>
              <a:rPr lang="en-US" sz="4800" b="0" dirty="0">
                <a:solidFill>
                  <a:srgbClr val="FFFF00"/>
                </a:solidFill>
                <a:effectLst/>
                <a:latin typeface="noorehira" panose="02000500000000020004" pitchFamily="2" charset="-78"/>
                <a:cs typeface="noorehira" panose="02000500000000020004" pitchFamily="2" charset="-78"/>
              </a:rPr>
            </a:br>
            <a:r>
              <a:rPr lang="ar-SA" sz="4800" b="0" dirty="0">
                <a:solidFill>
                  <a:srgbClr val="FFFF00"/>
                </a:solidFill>
                <a:effectLst/>
                <a:latin typeface="noorehira" panose="02000500000000020004" pitchFamily="2" charset="-78"/>
                <a:cs typeface="noorehira" panose="02000500000000020004" pitchFamily="2" charset="-78"/>
              </a:rPr>
              <a:t>ثَلاثَ عُقدٍ، يَضرِبُ كُلَّ عُقدةٍ: عليك لَيلٌ طَويلٌ فارقُدْ،</a:t>
            </a:r>
            <a:br>
              <a:rPr lang="ur-PK" sz="4800" b="0" dirty="0">
                <a:solidFill>
                  <a:srgbClr val="FFFF00"/>
                </a:solidFill>
                <a:effectLst/>
                <a:latin typeface="noorehira" panose="02000500000000020004" pitchFamily="2" charset="-78"/>
                <a:cs typeface="noorehira" panose="02000500000000020004" pitchFamily="2" charset="-78"/>
              </a:rPr>
            </a:br>
            <a:r>
              <a:rPr lang="ar-SA" sz="4800" b="0" dirty="0">
                <a:solidFill>
                  <a:srgbClr val="FFFF00"/>
                </a:solidFill>
                <a:effectLst/>
                <a:latin typeface="noorehira" panose="02000500000000020004" pitchFamily="2" charset="-78"/>
                <a:cs typeface="noorehira" panose="02000500000000020004" pitchFamily="2" charset="-78"/>
              </a:rPr>
              <a:t> فإنِ استَيقَظَ فذَكَرَ اللهَ انحَلَّت عُقدةٌ، فإن تَوضَّأ انحَلَّت عُقدةٌ، فإن صَلَّى انحَلَّت عُقدةٌ، فأصبَحَ نَشيطًا طَيِّبَ</a:t>
            </a:r>
            <a:r>
              <a:rPr lang="en-US" sz="4800" b="0" dirty="0">
                <a:solidFill>
                  <a:srgbClr val="FFFF00"/>
                </a:solidFill>
                <a:effectLst/>
                <a:latin typeface="noorehira" panose="02000500000000020004" pitchFamily="2" charset="-78"/>
                <a:cs typeface="noorehira" panose="02000500000000020004" pitchFamily="2" charset="-78"/>
              </a:rPr>
              <a:t> </a:t>
            </a:r>
            <a:r>
              <a:rPr lang="ar-SA" sz="4800" b="0" dirty="0">
                <a:solidFill>
                  <a:srgbClr val="FFFF00"/>
                </a:solidFill>
                <a:effectLst/>
                <a:latin typeface="noorehira" panose="02000500000000020004" pitchFamily="2" charset="-78"/>
                <a:cs typeface="noorehira" panose="02000500000000020004" pitchFamily="2" charset="-78"/>
              </a:rPr>
              <a:t>النَّفسِ، وإلَّا أصبَحَ خَبيثَ النَّفسِ كَسلانَ.</a:t>
            </a:r>
            <a:endParaRPr lang="en-GB" sz="4800" dirty="0">
              <a:solidFill>
                <a:srgbClr val="FFFF00"/>
              </a:solidFill>
              <a:latin typeface="noorehira" panose="02000500000000020004" pitchFamily="2" charset="-78"/>
              <a:cs typeface="noorehira" panose="02000500000000020004" pitchFamily="2" charset="-78"/>
            </a:endParaRPr>
          </a:p>
        </p:txBody>
      </p:sp>
      <p:sp>
        <p:nvSpPr>
          <p:cNvPr id="3" name="Title 4">
            <a:extLst>
              <a:ext uri="{FF2B5EF4-FFF2-40B4-BE49-F238E27FC236}">
                <a16:creationId xmlns:a16="http://schemas.microsoft.com/office/drawing/2014/main" id="{6036A5C9-B4E6-83F6-2481-D7861623A88B}"/>
              </a:ext>
            </a:extLst>
          </p:cNvPr>
          <p:cNvSpPr txBox="1">
            <a:spLocks/>
          </p:cNvSpPr>
          <p:nvPr/>
        </p:nvSpPr>
        <p:spPr>
          <a:xfrm>
            <a:off x="4381500" y="5762625"/>
            <a:ext cx="3781425" cy="9347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r-PK" sz="2400" dirty="0">
                <a:solidFill>
                  <a:srgbClr val="FFFF00"/>
                </a:solidFill>
                <a:latin typeface="Alvi Nastaleeq" panose="02000503000000020004" pitchFamily="2" charset="-78"/>
                <a:cs typeface="Alvi Nastaleeq" panose="02000503000000020004" pitchFamily="2" charset="-78"/>
              </a:rPr>
              <a:t>(</a:t>
            </a:r>
            <a:r>
              <a:rPr lang="ar-SA" sz="2400" dirty="0">
                <a:solidFill>
                  <a:srgbClr val="FFFF00"/>
                </a:solidFill>
                <a:latin typeface="Alvi Nastaleeq" panose="02000503000000020004" pitchFamily="2" charset="-78"/>
                <a:cs typeface="Alvi Nastaleeq" panose="02000503000000020004" pitchFamily="2" charset="-78"/>
              </a:rPr>
              <a:t>صحيح البخاري/كتاب التهجد/حدیث: </a:t>
            </a:r>
            <a:r>
              <a:rPr lang="ur-PK" sz="2400" dirty="0">
                <a:solidFill>
                  <a:srgbClr val="FFFF00"/>
                </a:solidFill>
                <a:latin typeface="Alvi Nastaleeq" panose="02000503000000020004" pitchFamily="2" charset="-78"/>
                <a:cs typeface="Alvi Nastaleeq" panose="02000503000000020004" pitchFamily="2" charset="-78"/>
              </a:rPr>
              <a:t>۱۱۴۲)</a:t>
            </a:r>
            <a:endParaRPr lang="en-GB" sz="2400" dirty="0">
              <a:solidFill>
                <a:srgbClr val="FFFF00"/>
              </a:solidFill>
              <a:latin typeface="Alvi Nastaleeq" panose="02000503000000020004" pitchFamily="2" charset="-78"/>
              <a:cs typeface="Alvi Nastaleeq" panose="02000503000000020004" pitchFamily="2" charset="-78"/>
            </a:endParaRPr>
          </a:p>
        </p:txBody>
      </p:sp>
      <p:sp>
        <p:nvSpPr>
          <p:cNvPr id="4" name="Title 4">
            <a:extLst>
              <a:ext uri="{FF2B5EF4-FFF2-40B4-BE49-F238E27FC236}">
                <a16:creationId xmlns:a16="http://schemas.microsoft.com/office/drawing/2014/main" id="{A25F75F2-EBC6-AE43-55F0-B96B5E59A476}"/>
              </a:ext>
            </a:extLst>
          </p:cNvPr>
          <p:cNvSpPr txBox="1">
            <a:spLocks/>
          </p:cNvSpPr>
          <p:nvPr/>
        </p:nvSpPr>
        <p:spPr>
          <a:xfrm>
            <a:off x="8296275" y="781050"/>
            <a:ext cx="3781425" cy="9347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r-PK" sz="2800" dirty="0">
                <a:solidFill>
                  <a:srgbClr val="FFFF00"/>
                </a:solidFill>
                <a:latin typeface="Aslam" panose="02000000000000000000" pitchFamily="2" charset="-78"/>
                <a:cs typeface="Aslam" panose="02000000000000000000" pitchFamily="2" charset="-78"/>
              </a:rPr>
              <a:t>قال رسول اللہﷺ</a:t>
            </a:r>
            <a:endParaRPr lang="en-GB" sz="2800" dirty="0">
              <a:solidFill>
                <a:srgbClr val="FFFF00"/>
              </a:solidFill>
              <a:latin typeface="Aslam" panose="02000000000000000000" pitchFamily="2" charset="-78"/>
              <a:cs typeface="Aslam" panose="02000000000000000000" pitchFamily="2" charset="-78"/>
            </a:endParaRPr>
          </a:p>
        </p:txBody>
      </p:sp>
      <p:sp>
        <p:nvSpPr>
          <p:cNvPr id="5" name="Title 1">
            <a:extLst>
              <a:ext uri="{FF2B5EF4-FFF2-40B4-BE49-F238E27FC236}">
                <a16:creationId xmlns:a16="http://schemas.microsoft.com/office/drawing/2014/main" id="{A4835B35-D900-AFCA-1875-ADA56F724ACE}"/>
              </a:ext>
            </a:extLst>
          </p:cNvPr>
          <p:cNvSpPr txBox="1">
            <a:spLocks/>
          </p:cNvSpPr>
          <p:nvPr/>
        </p:nvSpPr>
        <p:spPr>
          <a:xfrm>
            <a:off x="3981450" y="391759"/>
            <a:ext cx="4467808" cy="846491"/>
          </a:xfrm>
          <a:prstGeom prst="rect">
            <a:avLst/>
          </a:prstGeom>
          <a:ln>
            <a:solidFill>
              <a:srgbClr val="FFFF00"/>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6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راستہ روکنا... راستہ بدلنا نہیں</a:t>
            </a:r>
            <a:endParaRPr lang="en-GB" sz="3600" dirty="0">
              <a:solidFill>
                <a:srgbClr val="FFFF00"/>
              </a:solidFill>
            </a:endParaRPr>
          </a:p>
        </p:txBody>
      </p:sp>
    </p:spTree>
    <p:extLst>
      <p:ext uri="{BB962C8B-B14F-4D97-AF65-F5344CB8AC3E}">
        <p14:creationId xmlns:p14="http://schemas.microsoft.com/office/powerpoint/2010/main" val="22921054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ABDD86-F543-FEFB-3994-C3EFBD92C1B3}"/>
              </a:ext>
            </a:extLst>
          </p:cNvPr>
          <p:cNvSpPr>
            <a:spLocks noGrp="1"/>
          </p:cNvSpPr>
          <p:nvPr>
            <p:ph type="title"/>
          </p:nvPr>
        </p:nvSpPr>
        <p:spPr>
          <a:xfrm>
            <a:off x="838200" y="1527175"/>
            <a:ext cx="10515600" cy="4445000"/>
          </a:xfrm>
        </p:spPr>
        <p:txBody>
          <a:bodyPr>
            <a:noAutofit/>
          </a:bodyPr>
          <a:lstStyle/>
          <a:p>
            <a:pPr algn="ctr" rtl="1">
              <a:lnSpc>
                <a:spcPct val="130000"/>
              </a:lnSpc>
            </a:pPr>
            <a:r>
              <a:rPr lang="ar-SA" sz="4000" b="0" i="0" dirty="0">
                <a:solidFill>
                  <a:srgbClr val="FFFF00"/>
                </a:solidFill>
                <a:effectLst/>
                <a:latin typeface="Alvi Nastaleeq" panose="02000503000000020004" pitchFamily="2" charset="-78"/>
                <a:cs typeface="Alvi Nastaleeq" panose="02000503000000020004" pitchFamily="2" charset="-78"/>
              </a:rPr>
              <a:t> شیطان آدمی کے سر کے پیچھے رات میں سوتے وقت تین گرہیں لگا دیتا ہے اور ہر گرہ پر یہ افسوں پھونک دیتا ہے کہ سو جا ابھی رات بہت باقی ہے</a:t>
            </a:r>
            <a:r>
              <a:rPr lang="ur-PK" sz="4000" b="0" i="0" dirty="0">
                <a:solidFill>
                  <a:srgbClr val="FFFF00"/>
                </a:solidFill>
                <a:effectLst/>
                <a:latin typeface="Alvi Nastaleeq" panose="02000503000000020004" pitchFamily="2" charset="-78"/>
                <a:cs typeface="Alvi Nastaleeq" panose="02000503000000020004" pitchFamily="2" charset="-78"/>
              </a:rPr>
              <a:t>۔</a:t>
            </a:r>
            <a:r>
              <a:rPr lang="ar-SA" sz="4000" b="0" i="0" dirty="0">
                <a:solidFill>
                  <a:srgbClr val="FFFF00"/>
                </a:solidFill>
                <a:effectLst/>
                <a:latin typeface="Alvi Nastaleeq" panose="02000503000000020004" pitchFamily="2" charset="-78"/>
                <a:cs typeface="Alvi Nastaleeq" panose="02000503000000020004" pitchFamily="2" charset="-78"/>
              </a:rPr>
              <a:t> پھر اگر کوئی بیدار ہو کر اللہ کی یاد کرنے لگا تو ایک گرہ کھل جاتی ہے پھر جب وضو کرتا ہے تو دوسری گرہ کھل جاتی ہے۔ پھر اگر نماز (فرض یا نفل) پڑھے تو تیسری گرہ بھی کھل جاتی ہے۔ اس طرح صبح کے وقت آدمی چاق و چوبند خوش مزاج رہتا ہے۔ ورنہ سست اور بدباطن رہتا ہے۔ </a:t>
            </a:r>
            <a:endParaRPr lang="en-GB" sz="4000" dirty="0">
              <a:solidFill>
                <a:srgbClr val="FFFF00"/>
              </a:solidFill>
              <a:latin typeface="Alvi Nastaleeq" panose="02000503000000020004" pitchFamily="2" charset="-78"/>
              <a:cs typeface="Alvi Nastaleeq" panose="02000503000000020004" pitchFamily="2" charset="-78"/>
            </a:endParaRPr>
          </a:p>
        </p:txBody>
      </p:sp>
      <p:sp>
        <p:nvSpPr>
          <p:cNvPr id="6" name="Title 4">
            <a:extLst>
              <a:ext uri="{FF2B5EF4-FFF2-40B4-BE49-F238E27FC236}">
                <a16:creationId xmlns:a16="http://schemas.microsoft.com/office/drawing/2014/main" id="{9906F900-5365-B80D-21E8-47B5A114E2E4}"/>
              </a:ext>
            </a:extLst>
          </p:cNvPr>
          <p:cNvSpPr txBox="1">
            <a:spLocks/>
          </p:cNvSpPr>
          <p:nvPr/>
        </p:nvSpPr>
        <p:spPr>
          <a:xfrm>
            <a:off x="4048125" y="5724525"/>
            <a:ext cx="3781425" cy="9347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r-PK" sz="2400" dirty="0">
                <a:solidFill>
                  <a:srgbClr val="FFFF00"/>
                </a:solidFill>
                <a:latin typeface="Alvi Nastaleeq" panose="02000503000000020004" pitchFamily="2" charset="-78"/>
                <a:cs typeface="Alvi Nastaleeq" panose="02000503000000020004" pitchFamily="2" charset="-78"/>
              </a:rPr>
              <a:t>(</a:t>
            </a:r>
            <a:r>
              <a:rPr lang="ar-SA" sz="2400" dirty="0">
                <a:solidFill>
                  <a:srgbClr val="FFFF00"/>
                </a:solidFill>
                <a:latin typeface="Alvi Nastaleeq" panose="02000503000000020004" pitchFamily="2" charset="-78"/>
                <a:cs typeface="Alvi Nastaleeq" panose="02000503000000020004" pitchFamily="2" charset="-78"/>
              </a:rPr>
              <a:t>صحيح البخاري/كتاب التهجد/حدیث: </a:t>
            </a:r>
            <a:r>
              <a:rPr lang="ur-PK" sz="2400" dirty="0">
                <a:solidFill>
                  <a:srgbClr val="FFFF00"/>
                </a:solidFill>
                <a:latin typeface="Alvi Nastaleeq" panose="02000503000000020004" pitchFamily="2" charset="-78"/>
                <a:cs typeface="Alvi Nastaleeq" panose="02000503000000020004" pitchFamily="2" charset="-78"/>
              </a:rPr>
              <a:t>۱۱۴۲)</a:t>
            </a:r>
            <a:endParaRPr lang="en-GB" sz="2400" dirty="0">
              <a:solidFill>
                <a:srgbClr val="FFFF00"/>
              </a:solidFill>
              <a:latin typeface="Alvi Nastaleeq" panose="02000503000000020004" pitchFamily="2" charset="-78"/>
              <a:cs typeface="Alvi Nastaleeq" panose="02000503000000020004" pitchFamily="2" charset="-78"/>
            </a:endParaRPr>
          </a:p>
        </p:txBody>
      </p:sp>
      <p:sp>
        <p:nvSpPr>
          <p:cNvPr id="2" name="Title 4">
            <a:extLst>
              <a:ext uri="{FF2B5EF4-FFF2-40B4-BE49-F238E27FC236}">
                <a16:creationId xmlns:a16="http://schemas.microsoft.com/office/drawing/2014/main" id="{64A42BF9-2197-6CEF-4CEE-B5A88E18505D}"/>
              </a:ext>
            </a:extLst>
          </p:cNvPr>
          <p:cNvSpPr txBox="1">
            <a:spLocks/>
          </p:cNvSpPr>
          <p:nvPr/>
        </p:nvSpPr>
        <p:spPr>
          <a:xfrm>
            <a:off x="8820151" y="1000125"/>
            <a:ext cx="3238500" cy="828675"/>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ur-PK" sz="3200" dirty="0">
                <a:solidFill>
                  <a:srgbClr val="FFFF00"/>
                </a:solidFill>
                <a:latin typeface="Alvi Nastaleeq" panose="02000503000000020004" pitchFamily="2" charset="-78"/>
                <a:cs typeface="Alvi Nastaleeq" panose="02000503000000020004" pitchFamily="2" charset="-78"/>
              </a:rPr>
              <a:t>رسول اللہﷺنے فرمایا</a:t>
            </a:r>
            <a:endParaRPr lang="en-GB" sz="3200" dirty="0">
              <a:solidFill>
                <a:srgbClr val="FFFF00"/>
              </a:solidFill>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DAA10745-5721-04F1-D7FB-76CC5D81787D}"/>
              </a:ext>
            </a:extLst>
          </p:cNvPr>
          <p:cNvSpPr txBox="1">
            <a:spLocks/>
          </p:cNvSpPr>
          <p:nvPr/>
        </p:nvSpPr>
        <p:spPr>
          <a:xfrm>
            <a:off x="3886200" y="391759"/>
            <a:ext cx="4467808" cy="846491"/>
          </a:xfrm>
          <a:prstGeom prst="rect">
            <a:avLst/>
          </a:prstGeom>
          <a:ln>
            <a:solidFill>
              <a:srgbClr val="FFFF00"/>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6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راستہ روکنا... راستہ بدلنا نہیں</a:t>
            </a:r>
            <a:endParaRPr lang="en-GB" sz="3600" dirty="0">
              <a:solidFill>
                <a:srgbClr val="FFFF00"/>
              </a:solidFill>
            </a:endParaRPr>
          </a:p>
        </p:txBody>
      </p:sp>
    </p:spTree>
    <p:extLst>
      <p:ext uri="{BB962C8B-B14F-4D97-AF65-F5344CB8AC3E}">
        <p14:creationId xmlns:p14="http://schemas.microsoft.com/office/powerpoint/2010/main" val="12836193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33934-CB8D-0D55-90CD-97B6855BB8DE}"/>
              </a:ext>
            </a:extLst>
          </p:cNvPr>
          <p:cNvSpPr>
            <a:spLocks noGrp="1"/>
          </p:cNvSpPr>
          <p:nvPr>
            <p:ph type="title"/>
          </p:nvPr>
        </p:nvSpPr>
        <p:spPr>
          <a:xfrm>
            <a:off x="7249886" y="1479550"/>
            <a:ext cx="4103914" cy="1325563"/>
          </a:xfrm>
        </p:spPr>
        <p:txBody>
          <a:bodyPr>
            <a:normAutofit/>
          </a:bodyPr>
          <a:lstStyle/>
          <a:p>
            <a:pPr marL="0" marR="0" algn="ctr" rtl="1">
              <a:lnSpc>
                <a:spcPct val="115000"/>
              </a:lnSpc>
              <a:spcBef>
                <a:spcPts val="0"/>
              </a:spcBef>
              <a:spcAft>
                <a:spcPts val="800"/>
              </a:spcAft>
            </a:pPr>
            <a:r>
              <a:rPr lang="ar-SA" sz="3600" b="1" kern="100" dirty="0">
                <a:effectLst/>
                <a:latin typeface="Aslam" panose="02000000000000000000" pitchFamily="2" charset="-78"/>
                <a:ea typeface="Aptos" panose="020B0004020202020204" pitchFamily="34" charset="0"/>
                <a:cs typeface="Aslam" panose="02000000000000000000" pitchFamily="2" charset="-78"/>
              </a:rPr>
              <a:t>دوسری جنگی چال</a:t>
            </a:r>
            <a:endParaRPr lang="en-GB" sz="3600" dirty="0">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21325FCA-F928-B971-BE68-8CE01059DBBD}"/>
              </a:ext>
            </a:extLst>
          </p:cNvPr>
          <p:cNvSpPr txBox="1">
            <a:spLocks/>
          </p:cNvSpPr>
          <p:nvPr/>
        </p:nvSpPr>
        <p:spPr>
          <a:xfrm>
            <a:off x="4478694" y="2798668"/>
            <a:ext cx="3901751" cy="1325563"/>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48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کا لبا</a:t>
            </a:r>
            <a:r>
              <a:rPr lang="ur-PK" sz="48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دہ</a:t>
            </a:r>
            <a:endParaRPr lang="en-GB" sz="4800" dirty="0">
              <a:solidFill>
                <a:schemeClr val="bg1"/>
              </a:solidFill>
            </a:endParaRPr>
          </a:p>
        </p:txBody>
      </p:sp>
      <p:sp>
        <p:nvSpPr>
          <p:cNvPr id="4" name="Title 1">
            <a:extLst>
              <a:ext uri="{FF2B5EF4-FFF2-40B4-BE49-F238E27FC236}">
                <a16:creationId xmlns:a16="http://schemas.microsoft.com/office/drawing/2014/main" id="{24771AAE-A276-F427-E211-54DC25A851AC}"/>
              </a:ext>
            </a:extLst>
          </p:cNvPr>
          <p:cNvSpPr txBox="1">
            <a:spLocks/>
          </p:cNvSpPr>
          <p:nvPr/>
        </p:nvSpPr>
        <p:spPr>
          <a:xfrm>
            <a:off x="4009467" y="407903"/>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019040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82366-CC8B-AE97-B1FA-188854AB8AC6}"/>
              </a:ext>
            </a:extLst>
          </p:cNvPr>
          <p:cNvSpPr>
            <a:spLocks noGrp="1"/>
          </p:cNvSpPr>
          <p:nvPr>
            <p:ph type="title"/>
          </p:nvPr>
        </p:nvSpPr>
        <p:spPr>
          <a:xfrm>
            <a:off x="1390261" y="1310627"/>
            <a:ext cx="10178143" cy="4486793"/>
          </a:xfrm>
        </p:spPr>
        <p:txBody>
          <a:bodyPr>
            <a:noAutofit/>
          </a:bodyPr>
          <a:lstStyle/>
          <a:p>
            <a:pPr algn="ctr" rtl="1">
              <a:lnSpc>
                <a:spcPct val="130000"/>
              </a:lnSpc>
            </a:pPr>
            <a:r>
              <a:rPr lang="ar-SA" sz="5400" dirty="0">
                <a:effectLst>
                  <a:glow rad="101600">
                    <a:srgbClr val="FFFF00">
                      <a:alpha val="60000"/>
                    </a:srgbClr>
                  </a:glow>
                </a:effectLst>
                <a:latin typeface="Times New Roman" panose="02020603050405020304" pitchFamily="18" charset="0"/>
                <a:ea typeface="Times New Roman" panose="02020603050405020304" pitchFamily="18" charset="0"/>
                <a:cs typeface="noorehira" panose="02000500000000020004" pitchFamily="2" charset="-78"/>
              </a:rPr>
              <a:t>فَوَسۡوَسَ لَہُمَا الشَّیۡطٰنُ لِیُبۡدِیَ لَہُمَا </a:t>
            </a:r>
            <a:br>
              <a:rPr lang="en-US" sz="5400" dirty="0">
                <a:effectLst>
                  <a:glow rad="101600">
                    <a:srgbClr val="FFFF00">
                      <a:alpha val="60000"/>
                    </a:srgbClr>
                  </a:glow>
                </a:effectLst>
                <a:latin typeface="Times New Roman" panose="02020603050405020304" pitchFamily="18" charset="0"/>
                <a:ea typeface="Times New Roman" panose="02020603050405020304" pitchFamily="18" charset="0"/>
                <a:cs typeface="noorehira" panose="02000500000000020004" pitchFamily="2" charset="-78"/>
              </a:rPr>
            </a:br>
            <a:r>
              <a:rPr lang="ar-SA" sz="5400" dirty="0">
                <a:effectLst>
                  <a:glow rad="101600">
                    <a:srgbClr val="FFFF00">
                      <a:alpha val="60000"/>
                    </a:srgbClr>
                  </a:glow>
                </a:effectLst>
                <a:latin typeface="Times New Roman" panose="02020603050405020304" pitchFamily="18" charset="0"/>
                <a:ea typeface="Times New Roman" panose="02020603050405020304" pitchFamily="18" charset="0"/>
                <a:cs typeface="noorehira" panose="02000500000000020004" pitchFamily="2" charset="-78"/>
              </a:rPr>
              <a:t>مَا وٗرِیَ عَنۡہُمَا مِنۡ سَوۡاٰتِہِمَا وَ قَالَ مَا نَہٰکُمَا رَبُّکُمَا عَنۡ ہٰذِہِ الشَّجَرَۃِ  اِلَّاۤ اَنۡ  تَکُوۡنَا مَلَکَیۡنِ </a:t>
            </a:r>
            <a:br>
              <a:rPr lang="en-US" sz="5400" dirty="0">
                <a:effectLst>
                  <a:glow rad="101600">
                    <a:srgbClr val="FFFF00">
                      <a:alpha val="60000"/>
                    </a:srgbClr>
                  </a:glow>
                </a:effectLst>
                <a:latin typeface="Times New Roman" panose="02020603050405020304" pitchFamily="18" charset="0"/>
                <a:ea typeface="Times New Roman" panose="02020603050405020304" pitchFamily="18" charset="0"/>
                <a:cs typeface="noorehira" panose="02000500000000020004" pitchFamily="2" charset="-78"/>
              </a:rPr>
            </a:br>
            <a:r>
              <a:rPr lang="ar-SA" sz="5400" dirty="0">
                <a:effectLst>
                  <a:glow rad="101600">
                    <a:srgbClr val="FFFF00">
                      <a:alpha val="60000"/>
                    </a:srgbClr>
                  </a:glow>
                </a:effectLst>
                <a:latin typeface="Times New Roman" panose="02020603050405020304" pitchFamily="18" charset="0"/>
                <a:ea typeface="Times New Roman" panose="02020603050405020304" pitchFamily="18" charset="0"/>
                <a:cs typeface="noorehira" panose="02000500000000020004" pitchFamily="2" charset="-78"/>
              </a:rPr>
              <a:t>اَوۡ تَکُوۡنَا مِنَ  الۡخٰلِدِیۡنَ</a:t>
            </a:r>
            <a:r>
              <a:rPr lang="ar-SA" sz="4000" dirty="0">
                <a:effectLst>
                  <a:glow rad="101600">
                    <a:srgbClr val="FFFF00">
                      <a:alpha val="60000"/>
                    </a:srgbClr>
                  </a:glow>
                </a:effectLst>
                <a:latin typeface="Times New Roman" panose="02020603050405020304" pitchFamily="18" charset="0"/>
                <a:ea typeface="Times New Roman" panose="02020603050405020304" pitchFamily="18" charset="0"/>
                <a:cs typeface="noorehira" panose="02000500000000020004" pitchFamily="2" charset="-78"/>
              </a:rPr>
              <a:t> ﴿۲۰﴾</a:t>
            </a:r>
            <a:r>
              <a:rPr lang="en-US" sz="4000" dirty="0">
                <a:effectLst>
                  <a:glow rad="101600">
                    <a:srgbClr val="FFFF00">
                      <a:alpha val="60000"/>
                    </a:srgbClr>
                  </a:glow>
                </a:effectLst>
                <a:latin typeface="noorehira" panose="02000500000000020004" pitchFamily="2" charset="-78"/>
                <a:ea typeface="Times New Roman" panose="02020603050405020304" pitchFamily="18" charset="0"/>
              </a:rPr>
              <a:t> </a:t>
            </a:r>
            <a:endParaRPr lang="en-GB" sz="4000" dirty="0">
              <a:effectLst>
                <a:glow rad="101600">
                  <a:srgbClr val="FFFF00">
                    <a:alpha val="60000"/>
                  </a:srgbClr>
                </a:glow>
              </a:effectLst>
            </a:endParaRPr>
          </a:p>
        </p:txBody>
      </p:sp>
      <p:sp>
        <p:nvSpPr>
          <p:cNvPr id="4" name="Title 1">
            <a:extLst>
              <a:ext uri="{FF2B5EF4-FFF2-40B4-BE49-F238E27FC236}">
                <a16:creationId xmlns:a16="http://schemas.microsoft.com/office/drawing/2014/main" id="{C0E129B3-1A5C-18D1-1230-AC0A7AF71406}"/>
              </a:ext>
            </a:extLst>
          </p:cNvPr>
          <p:cNvSpPr txBox="1">
            <a:spLocks/>
          </p:cNvSpPr>
          <p:nvPr/>
        </p:nvSpPr>
        <p:spPr>
          <a:xfrm>
            <a:off x="5528390" y="5816080"/>
            <a:ext cx="1973424" cy="670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000" dirty="0">
                <a:latin typeface="Alvi Nastaleeq" panose="02000503000000020004" pitchFamily="2" charset="-78"/>
                <a:cs typeface="Alvi Nastaleeq" panose="02000503000000020004" pitchFamily="2" charset="-78"/>
              </a:rPr>
              <a:t>(الاعراف: ۲۰)</a:t>
            </a:r>
            <a:endParaRPr lang="ar-SA" sz="2000" dirty="0">
              <a:latin typeface="Alvi Nastaleeq" panose="02000503000000020004" pitchFamily="2" charset="-78"/>
              <a:cs typeface="Alvi Nastaleeq" panose="02000503000000020004" pitchFamily="2" charset="-78"/>
            </a:endParaRPr>
          </a:p>
        </p:txBody>
      </p:sp>
      <p:sp>
        <p:nvSpPr>
          <p:cNvPr id="5" name="Title 1">
            <a:extLst>
              <a:ext uri="{FF2B5EF4-FFF2-40B4-BE49-F238E27FC236}">
                <a16:creationId xmlns:a16="http://schemas.microsoft.com/office/drawing/2014/main" id="{0DEDFB76-73E0-1784-C5E6-85E0D6B7C646}"/>
              </a:ext>
            </a:extLst>
          </p:cNvPr>
          <p:cNvSpPr txBox="1">
            <a:spLocks/>
          </p:cNvSpPr>
          <p:nvPr/>
        </p:nvSpPr>
        <p:spPr>
          <a:xfrm>
            <a:off x="5038726" y="303118"/>
            <a:ext cx="2743200" cy="897031"/>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کا لبا</a:t>
            </a:r>
            <a:r>
              <a:rPr lang="ur-PK"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دہ</a:t>
            </a:r>
            <a:endParaRPr lang="en-GB" sz="3600" dirty="0">
              <a:solidFill>
                <a:schemeClr val="bg1"/>
              </a:solidFill>
            </a:endParaRPr>
          </a:p>
        </p:txBody>
      </p:sp>
    </p:spTree>
    <p:extLst>
      <p:ext uri="{BB962C8B-B14F-4D97-AF65-F5344CB8AC3E}">
        <p14:creationId xmlns:p14="http://schemas.microsoft.com/office/powerpoint/2010/main" val="3620323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82366-CC8B-AE97-B1FA-188854AB8AC6}"/>
              </a:ext>
            </a:extLst>
          </p:cNvPr>
          <p:cNvSpPr>
            <a:spLocks noGrp="1"/>
          </p:cNvSpPr>
          <p:nvPr>
            <p:ph type="title"/>
          </p:nvPr>
        </p:nvSpPr>
        <p:spPr>
          <a:xfrm>
            <a:off x="522515" y="1485390"/>
            <a:ext cx="11290040" cy="1325563"/>
          </a:xfrm>
          <a:ln>
            <a:solidFill>
              <a:schemeClr val="tx1"/>
            </a:solidFill>
          </a:ln>
        </p:spPr>
        <p:txBody>
          <a:bodyPr>
            <a:normAutofit/>
          </a:bodyPr>
          <a:lstStyle/>
          <a:p>
            <a:pPr algn="ctr" rtl="1">
              <a:lnSpc>
                <a:spcPct val="120000"/>
              </a:lnSpc>
            </a:pPr>
            <a:r>
              <a:rPr lang="ar-SA" sz="3200" dirty="0">
                <a:latin typeface="Times New Roman" panose="02020603050405020304" pitchFamily="18" charset="0"/>
                <a:ea typeface="Times New Roman" panose="02020603050405020304" pitchFamily="18" charset="0"/>
                <a:cs typeface="noorehira" panose="02000500000000020004" pitchFamily="2" charset="-78"/>
              </a:rPr>
              <a:t>فَوَسۡوَسَ لَہُمَا الشَّیۡطٰنُ لِیُبۡدِیَ لَہُمَا مَا وٗرِیَ عَنۡہُمَا مِنۡ سَوۡاٰتِہِمَا وَ قَالَ مَا نَہٰکُمَا رَبُّکُمَا </a:t>
            </a:r>
            <a:br>
              <a:rPr lang="en-US" sz="3200" dirty="0">
                <a:latin typeface="Times New Roman" panose="02020603050405020304" pitchFamily="18" charset="0"/>
                <a:ea typeface="Times New Roman" panose="02020603050405020304" pitchFamily="18" charset="0"/>
                <a:cs typeface="noorehira" panose="02000500000000020004" pitchFamily="2" charset="-78"/>
              </a:rPr>
            </a:br>
            <a:r>
              <a:rPr lang="ar-SA" sz="3200" dirty="0">
                <a:latin typeface="Times New Roman" panose="02020603050405020304" pitchFamily="18" charset="0"/>
                <a:ea typeface="Times New Roman" panose="02020603050405020304" pitchFamily="18" charset="0"/>
                <a:cs typeface="noorehira" panose="02000500000000020004" pitchFamily="2" charset="-78"/>
              </a:rPr>
              <a:t>عَنۡ ہٰذِہِ الشَّجَرَۃِ  اِلَّاۤ اَنۡ  تَکُوۡنَا مَلَکَیۡنِ اَوۡ تَکُوۡنَا مِنَ  الۡخٰلِدِیۡنَ ﴿۲۰﴾</a:t>
            </a:r>
            <a:r>
              <a:rPr lang="en-US" sz="3200" dirty="0">
                <a:latin typeface="noorehira" panose="02000500000000020004" pitchFamily="2" charset="-78"/>
                <a:ea typeface="Times New Roman" panose="02020603050405020304" pitchFamily="18" charset="0"/>
              </a:rPr>
              <a:t> </a:t>
            </a:r>
            <a:endParaRPr lang="en-GB" sz="3200" dirty="0"/>
          </a:p>
        </p:txBody>
      </p:sp>
      <p:sp>
        <p:nvSpPr>
          <p:cNvPr id="3" name="Title 1">
            <a:extLst>
              <a:ext uri="{FF2B5EF4-FFF2-40B4-BE49-F238E27FC236}">
                <a16:creationId xmlns:a16="http://schemas.microsoft.com/office/drawing/2014/main" id="{37896460-DED0-2379-B081-3A5186E07CFB}"/>
              </a:ext>
            </a:extLst>
          </p:cNvPr>
          <p:cNvSpPr txBox="1">
            <a:spLocks/>
          </p:cNvSpPr>
          <p:nvPr/>
        </p:nvSpPr>
        <p:spPr>
          <a:xfrm>
            <a:off x="990600" y="2903255"/>
            <a:ext cx="10515600" cy="33009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20000"/>
              </a:lnSpc>
            </a:pPr>
            <a:r>
              <a:rPr lang="ar-SA" sz="4000" b="1" dirty="0">
                <a:effectLst>
                  <a:glow rad="101600">
                    <a:srgbClr val="FFFF00">
                      <a:alpha val="60000"/>
                    </a:srgbClr>
                  </a:glow>
                </a:effectLst>
                <a:latin typeface="Alvi Nastaleeq" panose="02000503000000020004" pitchFamily="2" charset="-78"/>
                <a:cs typeface="Alvi Nastaleeq" panose="02000503000000020004" pitchFamily="2" charset="-78"/>
              </a:rPr>
              <a:t> پھر شیطان نے ان کو بہکایا تاکہ ان کی شرمگاہیں جو ایک دوسرے سے چھپائی گئی تھیں ان کے سامنے کھول دے۔ اس نے ان سے کہا " تمہارے رب نے تمہیں جو اس درخت سے روکا ہے اس کی وجہ اس کے سوا کچھ نہیں ہے کہ کہیں تم فرشتے نہ بن جاؤ،</a:t>
            </a:r>
            <a:endParaRPr lang="en-US" sz="4000" b="1" dirty="0">
              <a:effectLst>
                <a:glow rad="101600">
                  <a:srgbClr val="FFFF00">
                    <a:alpha val="60000"/>
                  </a:srgbClr>
                </a:glow>
              </a:effectLst>
              <a:latin typeface="Alvi Nastaleeq" panose="02000503000000020004" pitchFamily="2" charset="-78"/>
              <a:cs typeface="Alvi Nastaleeq" panose="02000503000000020004" pitchFamily="2" charset="-78"/>
            </a:endParaRPr>
          </a:p>
          <a:p>
            <a:pPr algn="ctr" rtl="1">
              <a:lnSpc>
                <a:spcPct val="120000"/>
              </a:lnSpc>
            </a:pPr>
            <a:r>
              <a:rPr lang="ar-SA" sz="4000" b="1" dirty="0">
                <a:effectLst>
                  <a:glow rad="101600">
                    <a:srgbClr val="FFFF00">
                      <a:alpha val="60000"/>
                    </a:srgbClr>
                  </a:glow>
                </a:effectLst>
                <a:latin typeface="Alvi Nastaleeq" panose="02000503000000020004" pitchFamily="2" charset="-78"/>
                <a:cs typeface="Alvi Nastaleeq" panose="02000503000000020004" pitchFamily="2" charset="-78"/>
              </a:rPr>
              <a:t> یا تمہیں ہمیشگی کی زندگی حاصل نہ ہوجائے۔ "</a:t>
            </a:r>
          </a:p>
        </p:txBody>
      </p:sp>
      <p:sp>
        <p:nvSpPr>
          <p:cNvPr id="4" name="Title 1">
            <a:extLst>
              <a:ext uri="{FF2B5EF4-FFF2-40B4-BE49-F238E27FC236}">
                <a16:creationId xmlns:a16="http://schemas.microsoft.com/office/drawing/2014/main" id="{C0E129B3-1A5C-18D1-1230-AC0A7AF71406}"/>
              </a:ext>
            </a:extLst>
          </p:cNvPr>
          <p:cNvSpPr txBox="1">
            <a:spLocks/>
          </p:cNvSpPr>
          <p:nvPr/>
        </p:nvSpPr>
        <p:spPr>
          <a:xfrm>
            <a:off x="5201816" y="6272982"/>
            <a:ext cx="1973424" cy="4390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000" dirty="0">
                <a:latin typeface="Alvi Nastaleeq" panose="02000503000000020004" pitchFamily="2" charset="-78"/>
                <a:cs typeface="Alvi Nastaleeq" panose="02000503000000020004" pitchFamily="2" charset="-78"/>
              </a:rPr>
              <a:t>(الاعراف: ۲۰)</a:t>
            </a:r>
            <a:endParaRPr lang="ar-SA" sz="2000" dirty="0">
              <a:latin typeface="Alvi Nastaleeq" panose="02000503000000020004" pitchFamily="2" charset="-78"/>
              <a:cs typeface="Alvi Nastaleeq" panose="02000503000000020004" pitchFamily="2" charset="-78"/>
            </a:endParaRPr>
          </a:p>
        </p:txBody>
      </p:sp>
      <p:sp>
        <p:nvSpPr>
          <p:cNvPr id="5" name="Title 1">
            <a:extLst>
              <a:ext uri="{FF2B5EF4-FFF2-40B4-BE49-F238E27FC236}">
                <a16:creationId xmlns:a16="http://schemas.microsoft.com/office/drawing/2014/main" id="{872EB0C4-CCDA-848D-E588-AA79B9263A68}"/>
              </a:ext>
            </a:extLst>
          </p:cNvPr>
          <p:cNvSpPr txBox="1">
            <a:spLocks/>
          </p:cNvSpPr>
          <p:nvPr/>
        </p:nvSpPr>
        <p:spPr>
          <a:xfrm>
            <a:off x="4635603" y="303118"/>
            <a:ext cx="2743200" cy="897031"/>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کا لبا</a:t>
            </a:r>
            <a:r>
              <a:rPr lang="ur-PK"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دہ</a:t>
            </a:r>
            <a:endParaRPr lang="en-GB" sz="3600" dirty="0">
              <a:solidFill>
                <a:schemeClr val="bg1"/>
              </a:solidFill>
            </a:endParaRPr>
          </a:p>
        </p:txBody>
      </p:sp>
    </p:spTree>
    <p:extLst>
      <p:ext uri="{BB962C8B-B14F-4D97-AF65-F5344CB8AC3E}">
        <p14:creationId xmlns:p14="http://schemas.microsoft.com/office/powerpoint/2010/main" val="9622961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1E542-98F6-373B-AE9A-8443577A2ACE}"/>
              </a:ext>
            </a:extLst>
          </p:cNvPr>
          <p:cNvSpPr>
            <a:spLocks noGrp="1"/>
          </p:cNvSpPr>
          <p:nvPr>
            <p:ph type="title"/>
          </p:nvPr>
        </p:nvSpPr>
        <p:spPr>
          <a:xfrm>
            <a:off x="971550" y="1260475"/>
            <a:ext cx="10515600" cy="1325563"/>
          </a:xfrm>
        </p:spPr>
        <p:txBody>
          <a:bodyPr>
            <a:normAutofit/>
          </a:bodyPr>
          <a:lstStyle/>
          <a:p>
            <a:pPr algn="r" rtl="1"/>
            <a:r>
              <a:rPr lang="ur-PK" sz="4000" dirty="0">
                <a:effectLst/>
                <a:ea typeface="Aptos" panose="020B0004020202020204" pitchFamily="34" charset="0"/>
                <a:cs typeface="Alvi Nastaleeq" panose="02000503000000020004" pitchFamily="2" charset="-78"/>
              </a:rPr>
              <a:t>قرآن نے</a:t>
            </a:r>
            <a:r>
              <a:rPr lang="ar-SA" sz="4000" dirty="0">
                <a:effectLst/>
                <a:ea typeface="Aptos" panose="020B0004020202020204" pitchFamily="34" charset="0"/>
                <a:cs typeface="Alvi Nastaleeq" panose="02000503000000020004" pitchFamily="2" charset="-78"/>
              </a:rPr>
              <a:t> لفظ </a:t>
            </a:r>
            <a:r>
              <a:rPr lang="ur-PK" sz="4000" dirty="0">
                <a:effectLst/>
                <a:ea typeface="Aptos" panose="020B0004020202020204" pitchFamily="34" charset="0"/>
                <a:cs typeface="Alvi Nastaleeq" panose="02000503000000020004" pitchFamily="2" charset="-78"/>
              </a:rPr>
              <a:t> </a:t>
            </a:r>
            <a:r>
              <a:rPr lang="ar-SA" sz="4000" b="1" dirty="0">
                <a:effectLst/>
                <a:ea typeface="Aptos" panose="020B0004020202020204" pitchFamily="34" charset="0"/>
                <a:cs typeface="Alvi Nastaleeq" panose="02000503000000020004" pitchFamily="2" charset="-78"/>
              </a:rPr>
              <a:t>وسوسہ</a:t>
            </a:r>
            <a:r>
              <a:rPr lang="ur-PK" sz="4000" b="1" dirty="0">
                <a:effectLst/>
                <a:ea typeface="Aptos" panose="020B0004020202020204" pitchFamily="34" charset="0"/>
                <a:cs typeface="Alvi Nastaleeq" panose="02000503000000020004" pitchFamily="2" charset="-78"/>
              </a:rPr>
              <a:t> </a:t>
            </a:r>
            <a:r>
              <a:rPr lang="ar-SA" sz="4000" dirty="0">
                <a:effectLst/>
                <a:ea typeface="Aptos" panose="020B0004020202020204" pitchFamily="34" charset="0"/>
                <a:cs typeface="Alvi Nastaleeq" panose="02000503000000020004" pitchFamily="2" charset="-78"/>
              </a:rPr>
              <a:t>استعمال کیا۔</a:t>
            </a:r>
            <a:endParaRPr lang="en-GB" sz="4000" dirty="0"/>
          </a:p>
        </p:txBody>
      </p:sp>
      <p:sp>
        <p:nvSpPr>
          <p:cNvPr id="4" name="Title 1">
            <a:extLst>
              <a:ext uri="{FF2B5EF4-FFF2-40B4-BE49-F238E27FC236}">
                <a16:creationId xmlns:a16="http://schemas.microsoft.com/office/drawing/2014/main" id="{52A169DF-2A53-E289-9003-6FF8EDF7D75B}"/>
              </a:ext>
            </a:extLst>
          </p:cNvPr>
          <p:cNvSpPr txBox="1">
            <a:spLocks/>
          </p:cNvSpPr>
          <p:nvPr/>
        </p:nvSpPr>
        <p:spPr>
          <a:xfrm>
            <a:off x="990600" y="24394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ur-PK" sz="4000" dirty="0">
                <a:ea typeface="Aptos" panose="020B0004020202020204" pitchFamily="34" charset="0"/>
                <a:cs typeface="Alvi Nastaleeq" panose="02000503000000020004" pitchFamily="2" charset="-78"/>
              </a:rPr>
              <a:t>شیطان نے گناہ کو </a:t>
            </a: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ترقی</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 بنا کر پیش کیا۔</a:t>
            </a:r>
            <a:endParaRPr lang="en-GB" sz="4000" kern="100" dirty="0">
              <a:effectLst/>
              <a:latin typeface="Alvi Nastaleeq" panose="02000503000000020004" pitchFamily="2" charset="-78"/>
              <a:ea typeface="Aptos" panose="020B0004020202020204" pitchFamily="34" charset="0"/>
              <a:cs typeface="Alvi Nastaleeq" panose="02000503000000020004" pitchFamily="2" charset="-78"/>
            </a:endParaRPr>
          </a:p>
          <a:p>
            <a:pPr algn="r" rtl="1"/>
            <a:endParaRPr lang="en-GB" sz="4000" dirty="0"/>
          </a:p>
        </p:txBody>
      </p:sp>
      <p:sp>
        <p:nvSpPr>
          <p:cNvPr id="5" name="Title 1">
            <a:extLst>
              <a:ext uri="{FF2B5EF4-FFF2-40B4-BE49-F238E27FC236}">
                <a16:creationId xmlns:a16="http://schemas.microsoft.com/office/drawing/2014/main" id="{B4B9917C-5B6E-5C0E-91BB-E363BDBD889E}"/>
              </a:ext>
            </a:extLst>
          </p:cNvPr>
          <p:cNvSpPr txBox="1">
            <a:spLocks/>
          </p:cNvSpPr>
          <p:nvPr/>
        </p:nvSpPr>
        <p:spPr>
          <a:xfrm>
            <a:off x="1143000" y="3589824"/>
            <a:ext cx="10515600" cy="11308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dirty="0">
                <a:effectLst/>
                <a:ea typeface="Aptos" panose="020B0004020202020204" pitchFamily="34" charset="0"/>
                <a:cs typeface="Alvi Nastaleeq" panose="02000503000000020004" pitchFamily="2" charset="-78"/>
              </a:rPr>
              <a:t>اس نے گناہ کو</a:t>
            </a:r>
            <a:r>
              <a:rPr lang="en-GB" sz="4000" dirty="0">
                <a:effectLst/>
                <a:latin typeface="Alvi Nastaleeq" panose="02000503000000020004" pitchFamily="2" charset="-78"/>
                <a:ea typeface="Aptos" panose="020B0004020202020204" pitchFamily="34" charset="0"/>
              </a:rPr>
              <a:t>...</a:t>
            </a:r>
            <a:r>
              <a:rPr lang="ar-SA" sz="4000" b="1" dirty="0">
                <a:effectLst/>
                <a:ea typeface="Aptos" panose="020B0004020202020204" pitchFamily="34" charset="0"/>
                <a:cs typeface="Alvi Nastaleeq" panose="02000503000000020004" pitchFamily="2" charset="-78"/>
              </a:rPr>
              <a:t>گناہ بنا کر پیش ہی نہیں کیا</a:t>
            </a:r>
            <a:endParaRPr lang="en-GB" sz="4000" kern="100" dirty="0">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6" name="Title 1">
            <a:extLst>
              <a:ext uri="{FF2B5EF4-FFF2-40B4-BE49-F238E27FC236}">
                <a16:creationId xmlns:a16="http://schemas.microsoft.com/office/drawing/2014/main" id="{809DCCB7-6896-61A3-CD35-05CC8DD9908E}"/>
              </a:ext>
            </a:extLst>
          </p:cNvPr>
          <p:cNvSpPr txBox="1">
            <a:spLocks/>
          </p:cNvSpPr>
          <p:nvPr/>
        </p:nvSpPr>
        <p:spPr>
          <a:xfrm>
            <a:off x="1295400" y="4549711"/>
            <a:ext cx="10515600" cy="11308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اس نے کہ</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ا: </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تم کچھ کھو نہیں رہے</a:t>
            </a:r>
            <a:r>
              <a:rPr lang="en-GB" sz="40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تم تو کچھ پانے جا رہے ہو</a:t>
            </a:r>
            <a:r>
              <a:rPr lang="en-GB" sz="4000" b="1" kern="100" dirty="0">
                <a:effectLst/>
                <a:latin typeface="Alvi Nastaleeq" panose="02000503000000020004" pitchFamily="2" charset="-78"/>
                <a:ea typeface="Aptos" panose="020B0004020202020204" pitchFamily="34" charset="0"/>
                <a:cs typeface="Alvi Nastaleeq" panose="02000503000000020004" pitchFamily="2" charset="-78"/>
              </a:rPr>
              <a:t>!"</a:t>
            </a:r>
          </a:p>
        </p:txBody>
      </p:sp>
      <p:sp>
        <p:nvSpPr>
          <p:cNvPr id="3" name="Title 1">
            <a:extLst>
              <a:ext uri="{FF2B5EF4-FFF2-40B4-BE49-F238E27FC236}">
                <a16:creationId xmlns:a16="http://schemas.microsoft.com/office/drawing/2014/main" id="{8A5EBBF9-8ED9-4A19-4BB6-1200044A8B53}"/>
              </a:ext>
            </a:extLst>
          </p:cNvPr>
          <p:cNvSpPr txBox="1">
            <a:spLocks/>
          </p:cNvSpPr>
          <p:nvPr/>
        </p:nvSpPr>
        <p:spPr>
          <a:xfrm>
            <a:off x="4743451" y="465043"/>
            <a:ext cx="2743200" cy="897031"/>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کا لبا</a:t>
            </a:r>
            <a:r>
              <a:rPr lang="ur-PK"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دہ</a:t>
            </a:r>
            <a:endParaRPr lang="en-GB" sz="3600" dirty="0">
              <a:solidFill>
                <a:schemeClr val="bg1"/>
              </a:solidFill>
            </a:endParaRPr>
          </a:p>
        </p:txBody>
      </p:sp>
      <p:sp>
        <p:nvSpPr>
          <p:cNvPr id="7" name="Title 1">
            <a:extLst>
              <a:ext uri="{FF2B5EF4-FFF2-40B4-BE49-F238E27FC236}">
                <a16:creationId xmlns:a16="http://schemas.microsoft.com/office/drawing/2014/main" id="{D46BB63E-4398-8E12-0165-581D30AC7B88}"/>
              </a:ext>
            </a:extLst>
          </p:cNvPr>
          <p:cNvSpPr txBox="1">
            <a:spLocks/>
          </p:cNvSpPr>
          <p:nvPr/>
        </p:nvSpPr>
        <p:spPr>
          <a:xfrm>
            <a:off x="732867" y="2465303"/>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687368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188C0-F1FC-3141-40AE-791FD5B85CA0}"/>
              </a:ext>
            </a:extLst>
          </p:cNvPr>
          <p:cNvSpPr>
            <a:spLocks noGrp="1"/>
          </p:cNvSpPr>
          <p:nvPr>
            <p:ph type="title"/>
          </p:nvPr>
        </p:nvSpPr>
        <p:spPr>
          <a:xfrm>
            <a:off x="838977" y="411777"/>
            <a:ext cx="7266992" cy="1325563"/>
          </a:xfrm>
        </p:spPr>
        <p:txBody>
          <a:bodyPr>
            <a:normAutofit/>
          </a:bodyPr>
          <a:lstStyle/>
          <a:p>
            <a:pPr algn="r"/>
            <a:r>
              <a:rPr lang="ar-SA" sz="3600" dirty="0">
                <a:solidFill>
                  <a:schemeClr val="bg1"/>
                </a:solidFill>
                <a:effectLst/>
                <a:latin typeface="Aslam" panose="02000000000000000000" pitchFamily="2" charset="-78"/>
                <a:ea typeface="Aptos" panose="020B0004020202020204" pitchFamily="34" charset="0"/>
                <a:cs typeface="Aslam" panose="02000000000000000000" pitchFamily="2" charset="-78"/>
              </a:rPr>
              <a:t>ایک </a:t>
            </a:r>
            <a:r>
              <a:rPr lang="ur-PK" sz="3600" dirty="0">
                <a:solidFill>
                  <a:schemeClr val="bg1"/>
                </a:solidFill>
                <a:latin typeface="Aslam" panose="02000000000000000000" pitchFamily="2" charset="-78"/>
                <a:ea typeface="Aptos" panose="020B0004020202020204" pitchFamily="34" charset="0"/>
                <a:cs typeface="Aslam" panose="02000000000000000000" pitchFamily="2" charset="-78"/>
              </a:rPr>
              <a:t>بہت بڑی </a:t>
            </a:r>
            <a:r>
              <a:rPr lang="ar-SA" sz="3600" dirty="0">
                <a:solidFill>
                  <a:schemeClr val="bg1"/>
                </a:solidFill>
                <a:effectLst/>
                <a:latin typeface="Aslam" panose="02000000000000000000" pitchFamily="2" charset="-78"/>
                <a:ea typeface="Aptos" panose="020B0004020202020204" pitchFamily="34" charset="0"/>
                <a:cs typeface="Aslam" panose="02000000000000000000" pitchFamily="2" charset="-78"/>
              </a:rPr>
              <a:t>غلط فہمی</a:t>
            </a:r>
            <a:endParaRPr lang="en-GB" sz="3600" dirty="0">
              <a:solidFill>
                <a:schemeClr val="bg1"/>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A21D81D9-219F-EB1B-82C4-5F73ECFD86C2}"/>
              </a:ext>
            </a:extLst>
          </p:cNvPr>
          <p:cNvSpPr txBox="1">
            <a:spLocks/>
          </p:cNvSpPr>
          <p:nvPr/>
        </p:nvSpPr>
        <p:spPr>
          <a:xfrm>
            <a:off x="624374" y="1431926"/>
            <a:ext cx="5627914" cy="40638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30000"/>
              </a:lnSpc>
              <a:spcBef>
                <a:spcPts val="0"/>
              </a:spcBef>
              <a:spcAft>
                <a:spcPts val="800"/>
              </a:spcAft>
            </a:pP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بعض لوگ سمجھتے ہیں</a:t>
            </a:r>
            <a:r>
              <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endParaRPr lang="ur-PK"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30000"/>
              </a:lnSpc>
              <a:spcBef>
                <a:spcPts val="0"/>
              </a:spcBef>
              <a:spcAft>
                <a:spcPts val="800"/>
              </a:spcAft>
            </a:pPr>
            <a:r>
              <a:rPr lang="ur-PK" sz="4000" b="1" kern="100" dirty="0">
                <a:solidFill>
                  <a:schemeClr val="bg1"/>
                </a:solidFill>
                <a:effectLst>
                  <a:glow rad="101600">
                    <a:schemeClr val="tx1">
                      <a:alpha val="60000"/>
                    </a:schemeClr>
                  </a:glow>
                </a:effectLst>
                <a:latin typeface="Alvi Nastaleeq" panose="02000503000000020004" pitchFamily="2" charset="-78"/>
                <a:ea typeface="Aptos" panose="020B0004020202020204" pitchFamily="34" charset="0"/>
                <a:cs typeface="Alvi Nastaleeq" panose="02000503000000020004" pitchFamily="2" charset="-78"/>
              </a:rPr>
              <a:t> </a:t>
            </a:r>
            <a:r>
              <a:rPr lang="ar-SA" sz="4000" b="1" kern="100" dirty="0">
                <a:solidFill>
                  <a:schemeClr val="bg1"/>
                </a:solidFill>
                <a:effectLst>
                  <a:glow rad="101600">
                    <a:schemeClr val="tx1">
                      <a:alpha val="60000"/>
                    </a:schemeClr>
                  </a:glow>
                </a:effectLst>
                <a:latin typeface="Alvi Nastaleeq" panose="02000503000000020004" pitchFamily="2" charset="-78"/>
                <a:ea typeface="Aptos" panose="020B0004020202020204" pitchFamily="34" charset="0"/>
                <a:cs typeface="Alvi Nastaleeq" panose="02000503000000020004" pitchFamily="2" charset="-78"/>
              </a:rPr>
              <a:t>شیطان بہت طاقتور ہے</a:t>
            </a:r>
            <a:endParaRPr lang="ur-PK" sz="4000" b="1" kern="100" dirty="0">
              <a:solidFill>
                <a:schemeClr val="bg1"/>
              </a:solidFill>
              <a:effectLst>
                <a:glow rad="101600">
                  <a:schemeClr val="tx1">
                    <a:alpha val="60000"/>
                  </a:schemeClr>
                </a:glow>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30000"/>
              </a:lnSpc>
              <a:spcBef>
                <a:spcPts val="0"/>
              </a:spcBef>
              <a:spcAft>
                <a:spcPts val="800"/>
              </a:spcAft>
            </a:pP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 جب چاہے</a:t>
            </a:r>
            <a:r>
              <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endParaRPr lang="ur-PK"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30000"/>
              </a:lnSpc>
              <a:spcBef>
                <a:spcPts val="0"/>
              </a:spcBef>
              <a:spcAft>
                <a:spcPts val="800"/>
              </a:spcAft>
            </a:pPr>
            <a:r>
              <a:rPr lang="ur-PK"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انسان سے جو چاہے کروا لے</a:t>
            </a:r>
            <a:endPar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3" name="Title 1">
            <a:extLst>
              <a:ext uri="{FF2B5EF4-FFF2-40B4-BE49-F238E27FC236}">
                <a16:creationId xmlns:a16="http://schemas.microsoft.com/office/drawing/2014/main" id="{BC6A65EF-36D2-27E4-F3E1-6C1566EDA9F0}"/>
              </a:ext>
            </a:extLst>
          </p:cNvPr>
          <p:cNvSpPr txBox="1">
            <a:spLocks/>
          </p:cNvSpPr>
          <p:nvPr/>
        </p:nvSpPr>
        <p:spPr>
          <a:xfrm>
            <a:off x="7114617" y="2703428"/>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b="1"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b="1"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b="1"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b="1"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1413843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D49FD-4B0E-ACC5-DBB9-4A1B8FB0856B}"/>
              </a:ext>
            </a:extLst>
          </p:cNvPr>
          <p:cNvSpPr>
            <a:spLocks noGrp="1"/>
          </p:cNvSpPr>
          <p:nvPr>
            <p:ph type="title"/>
          </p:nvPr>
        </p:nvSpPr>
        <p:spPr>
          <a:xfrm>
            <a:off x="811763" y="951595"/>
            <a:ext cx="10944808" cy="1325563"/>
          </a:xfrm>
        </p:spPr>
        <p:txBody>
          <a:bodyPr>
            <a:normAutofit/>
          </a:bodyPr>
          <a:lstStyle/>
          <a:p>
            <a:pPr algn="r" rtl="1"/>
            <a:r>
              <a:rPr lang="ur-PK" sz="4000" dirty="0">
                <a:ea typeface="Aptos" panose="020B0004020202020204" pitchFamily="34" charset="0"/>
                <a:cs typeface="Alvi Nastaleeq" panose="02000503000000020004" pitchFamily="2" charset="-78"/>
              </a:rPr>
              <a:t>شیطان ک</a:t>
            </a:r>
            <a:r>
              <a:rPr lang="ar-SA" sz="4000" dirty="0">
                <a:effectLst/>
                <a:ea typeface="Aptos" panose="020B0004020202020204" pitchFamily="34" charset="0"/>
                <a:cs typeface="Alvi Nastaleeq" panose="02000503000000020004" pitchFamily="2" charset="-78"/>
              </a:rPr>
              <a:t>بھی یہ نہیں </a:t>
            </a:r>
            <a:r>
              <a:rPr lang="ur-PK" sz="4000" dirty="0">
                <a:effectLst/>
                <a:ea typeface="Aptos" panose="020B0004020202020204" pitchFamily="34" charset="0"/>
                <a:cs typeface="Alvi Nastaleeq" panose="02000503000000020004" pitchFamily="2" charset="-78"/>
              </a:rPr>
              <a:t>کہتا  </a:t>
            </a:r>
            <a:r>
              <a:rPr lang="ur-PK" sz="4000" dirty="0">
                <a:effectLst/>
                <a:latin typeface="Alvi Nastaleeq" panose="02000503000000020004" pitchFamily="2" charset="-78"/>
                <a:ea typeface="Aptos" panose="020B0004020202020204" pitchFamily="34" charset="0"/>
              </a:rPr>
              <a:t>: "</a:t>
            </a:r>
            <a:r>
              <a:rPr lang="ar-SA" sz="4000" dirty="0">
                <a:effectLst/>
                <a:ea typeface="Aptos" panose="020B0004020202020204" pitchFamily="34" charset="0"/>
                <a:cs typeface="Alvi Nastaleeq" panose="02000503000000020004" pitchFamily="2" charset="-78"/>
              </a:rPr>
              <a:t>آؤ</a:t>
            </a:r>
            <a:r>
              <a:rPr lang="en-GB" sz="4000" dirty="0">
                <a:effectLst/>
                <a:latin typeface="Alvi Nastaleeq" panose="02000503000000020004" pitchFamily="2" charset="-78"/>
                <a:ea typeface="Aptos" panose="020B0004020202020204" pitchFamily="34" charset="0"/>
              </a:rPr>
              <a:t>...</a:t>
            </a:r>
            <a:r>
              <a:rPr lang="ar-SA" sz="4000" dirty="0">
                <a:effectLst/>
                <a:ea typeface="Aptos" panose="020B0004020202020204" pitchFamily="34" charset="0"/>
                <a:cs typeface="Alvi Nastaleeq" panose="02000503000000020004" pitchFamily="2" charset="-78"/>
              </a:rPr>
              <a:t>گناہ کرو</a:t>
            </a:r>
            <a:r>
              <a:rPr lang="ur-PK" sz="4000" dirty="0">
                <a:effectLst/>
                <a:ea typeface="Aptos" panose="020B0004020202020204" pitchFamily="34" charset="0"/>
                <a:cs typeface="Alvi Nastaleeq" panose="02000503000000020004" pitchFamily="2" charset="-78"/>
              </a:rPr>
              <a:t>"</a:t>
            </a:r>
            <a:r>
              <a:rPr lang="ar-SA" sz="4000" dirty="0">
                <a:effectLst/>
                <a:ea typeface="Aptos" panose="020B0004020202020204" pitchFamily="34" charset="0"/>
                <a:cs typeface="Alvi Nastaleeq" panose="02000503000000020004" pitchFamily="2" charset="-78"/>
              </a:rPr>
              <a:t>۔</a:t>
            </a:r>
            <a:r>
              <a:rPr lang="ur-PK" sz="4000" dirty="0">
                <a:effectLst/>
                <a:ea typeface="Aptos" panose="020B0004020202020204" pitchFamily="34" charset="0"/>
                <a:cs typeface="Alvi Nastaleeq" panose="02000503000000020004" pitchFamily="2" charset="-78"/>
              </a:rPr>
              <a:t>	</a:t>
            </a:r>
            <a:r>
              <a:rPr lang="ar-SA" sz="4000" dirty="0">
                <a:effectLst/>
                <a:ea typeface="Aptos" panose="020B0004020202020204" pitchFamily="34" charset="0"/>
                <a:cs typeface="Alvi Nastaleeq" panose="02000503000000020004" pitchFamily="2" charset="-78"/>
              </a:rPr>
              <a:t>وہ کہتا ہے</a:t>
            </a:r>
            <a:r>
              <a:rPr lang="ur-PK" sz="4000" dirty="0">
                <a:effectLst/>
                <a:latin typeface="Alvi Nastaleeq" panose="02000503000000020004" pitchFamily="2" charset="-78"/>
                <a:ea typeface="Aptos" panose="020B0004020202020204" pitchFamily="34" charset="0"/>
              </a:rPr>
              <a:t>: "</a:t>
            </a:r>
            <a:r>
              <a:rPr lang="ar-SA" sz="4000" dirty="0">
                <a:effectLst/>
                <a:ea typeface="Aptos" panose="020B0004020202020204" pitchFamily="34" charset="0"/>
                <a:cs typeface="Alvi Nastaleeq" panose="02000503000000020004" pitchFamily="2" charset="-78"/>
              </a:rPr>
              <a:t>اپنی آزادی حاصل کرو۔</a:t>
            </a:r>
            <a:r>
              <a:rPr lang="ur-PK" sz="4000" dirty="0">
                <a:effectLst/>
                <a:latin typeface="Alvi Nastaleeq" panose="02000503000000020004" pitchFamily="2" charset="-78"/>
                <a:ea typeface="Aptos" panose="020B0004020202020204" pitchFamily="34" charset="0"/>
              </a:rPr>
              <a:t>"</a:t>
            </a:r>
            <a:r>
              <a:rPr lang="en-GB" sz="4000" dirty="0">
                <a:effectLst/>
                <a:latin typeface="Alvi Nastaleeq" panose="02000503000000020004" pitchFamily="2" charset="-78"/>
                <a:ea typeface="Aptos" panose="020B0004020202020204" pitchFamily="34" charset="0"/>
              </a:rPr>
              <a:t>...</a:t>
            </a:r>
            <a:endParaRPr lang="en-GB" sz="4000" dirty="0"/>
          </a:p>
        </p:txBody>
      </p:sp>
      <p:sp>
        <p:nvSpPr>
          <p:cNvPr id="4" name="Title 1">
            <a:extLst>
              <a:ext uri="{FF2B5EF4-FFF2-40B4-BE49-F238E27FC236}">
                <a16:creationId xmlns:a16="http://schemas.microsoft.com/office/drawing/2014/main" id="{9C4FB012-CFD3-380C-85F5-94690D695B8E}"/>
              </a:ext>
            </a:extLst>
          </p:cNvPr>
          <p:cNvSpPr txBox="1">
            <a:spLocks/>
          </p:cNvSpPr>
          <p:nvPr/>
        </p:nvSpPr>
        <p:spPr>
          <a:xfrm>
            <a:off x="730898" y="2104121"/>
            <a:ext cx="10944808" cy="10593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وہ نہیں کہتا</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جھوٹ بولو۔</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وہ کہتا ہے</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ذرا سی مصلحت اختیار کرو۔</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p>
        </p:txBody>
      </p:sp>
      <p:sp>
        <p:nvSpPr>
          <p:cNvPr id="5" name="Title 1">
            <a:extLst>
              <a:ext uri="{FF2B5EF4-FFF2-40B4-BE49-F238E27FC236}">
                <a16:creationId xmlns:a16="http://schemas.microsoft.com/office/drawing/2014/main" id="{FFF0DAFD-2F7B-0EE5-BCDE-9F0A06394E03}"/>
              </a:ext>
            </a:extLst>
          </p:cNvPr>
          <p:cNvSpPr txBox="1">
            <a:spLocks/>
          </p:cNvSpPr>
          <p:nvPr/>
        </p:nvSpPr>
        <p:spPr>
          <a:xfrm>
            <a:off x="743336" y="3068285"/>
            <a:ext cx="10944808" cy="10593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وہ نہیں کہتا</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سود کھاؤ۔</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وہ کہتا ہے</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بزنس ایسے ہی چلتا ہے۔</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p>
        </p:txBody>
      </p:sp>
      <p:sp>
        <p:nvSpPr>
          <p:cNvPr id="6" name="Title 1">
            <a:extLst>
              <a:ext uri="{FF2B5EF4-FFF2-40B4-BE49-F238E27FC236}">
                <a16:creationId xmlns:a16="http://schemas.microsoft.com/office/drawing/2014/main" id="{E02CB70C-95BE-9067-6FCD-BE85216A8DB3}"/>
              </a:ext>
            </a:extLst>
          </p:cNvPr>
          <p:cNvSpPr txBox="1">
            <a:spLocks/>
          </p:cNvSpPr>
          <p:nvPr/>
        </p:nvSpPr>
        <p:spPr>
          <a:xfrm>
            <a:off x="765110" y="3964802"/>
            <a:ext cx="10944808" cy="10593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وہ نہیں کہتا</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نگاہ حرام کرو۔</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وہ کہتا ہے</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صرف دیکھ ہی تو رہے ہو</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en-GB" sz="4000" kern="100" dirty="0">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7" name="Title 1">
            <a:extLst>
              <a:ext uri="{FF2B5EF4-FFF2-40B4-BE49-F238E27FC236}">
                <a16:creationId xmlns:a16="http://schemas.microsoft.com/office/drawing/2014/main" id="{0BE109EC-E3B9-CB34-403D-E25270120A11}"/>
              </a:ext>
            </a:extLst>
          </p:cNvPr>
          <p:cNvSpPr txBox="1">
            <a:spLocks/>
          </p:cNvSpPr>
          <p:nvPr/>
        </p:nvSpPr>
        <p:spPr>
          <a:xfrm>
            <a:off x="917510" y="5394469"/>
            <a:ext cx="10944808" cy="963044"/>
          </a:xfrm>
          <a:prstGeom prst="rect">
            <a:avLst/>
          </a:prstGeom>
          <a:solidFill>
            <a:schemeClr val="tx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15000"/>
              </a:lnSpc>
              <a:spcBef>
                <a:spcPts val="0"/>
              </a:spcBef>
              <a:spcAft>
                <a:spcPts val="800"/>
              </a:spcAft>
            </a:pPr>
            <a:r>
              <a:rPr lang="ar-SA" sz="4000" kern="10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الفاظ بدل جاتے ہیں</a:t>
            </a:r>
            <a:r>
              <a:rPr lang="en-GB" sz="4000" kern="10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گناہ کا نام بدل جاتا ہے</a:t>
            </a:r>
            <a:r>
              <a:rPr lang="en-GB" sz="4000" kern="10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لیکن</a:t>
            </a:r>
            <a:r>
              <a:rPr lang="en-GB" sz="4000" kern="10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شیطان کا مقصد نہیں بدلتا۔</a:t>
            </a:r>
            <a:endParaRPr lang="en-GB" sz="4000" kern="100">
              <a:solidFill>
                <a:schemeClr val="bg1"/>
              </a:solidFill>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3" name="Title 1">
            <a:extLst>
              <a:ext uri="{FF2B5EF4-FFF2-40B4-BE49-F238E27FC236}">
                <a16:creationId xmlns:a16="http://schemas.microsoft.com/office/drawing/2014/main" id="{33DC6DDC-4097-DF07-E042-CF053F8A8579}"/>
              </a:ext>
            </a:extLst>
          </p:cNvPr>
          <p:cNvSpPr txBox="1">
            <a:spLocks/>
          </p:cNvSpPr>
          <p:nvPr/>
        </p:nvSpPr>
        <p:spPr>
          <a:xfrm>
            <a:off x="4933951" y="169768"/>
            <a:ext cx="2743200" cy="781827"/>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کا لبا</a:t>
            </a:r>
            <a:r>
              <a:rPr lang="ur-PK"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دہ</a:t>
            </a:r>
            <a:endParaRPr lang="en-GB" sz="3600" dirty="0">
              <a:solidFill>
                <a:schemeClr val="bg1"/>
              </a:solidFill>
            </a:endParaRPr>
          </a:p>
        </p:txBody>
      </p:sp>
    </p:spTree>
    <p:extLst>
      <p:ext uri="{BB962C8B-B14F-4D97-AF65-F5344CB8AC3E}">
        <p14:creationId xmlns:p14="http://schemas.microsoft.com/office/powerpoint/2010/main" val="897088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5F84E-035D-D792-5569-013E915FE7B3}"/>
              </a:ext>
            </a:extLst>
          </p:cNvPr>
          <p:cNvSpPr>
            <a:spLocks noGrp="1"/>
          </p:cNvSpPr>
          <p:nvPr>
            <p:ph type="title"/>
          </p:nvPr>
        </p:nvSpPr>
        <p:spPr>
          <a:xfrm>
            <a:off x="838200" y="1797374"/>
            <a:ext cx="10515600" cy="1325563"/>
          </a:xfrm>
        </p:spPr>
        <p:txBody>
          <a:bodyPr>
            <a:normAutofit/>
          </a:bodyPr>
          <a:lstStyle/>
          <a:p>
            <a:pPr algn="r" rtl="1"/>
            <a:r>
              <a:rPr lang="ur-PK" sz="3600" dirty="0">
                <a:latin typeface="Aslam" panose="02000000000000000000" pitchFamily="2" charset="-78"/>
                <a:cs typeface="Aslam" panose="02000000000000000000" pitchFamily="2" charset="-78"/>
              </a:rPr>
              <a:t>شیطان کی </a:t>
            </a:r>
            <a:r>
              <a:rPr lang="ar-SA" sz="3600" dirty="0">
                <a:effectLst/>
                <a:latin typeface="Aslam" panose="02000000000000000000" pitchFamily="2" charset="-78"/>
                <a:ea typeface="Aptos" panose="020B0004020202020204" pitchFamily="34" charset="0"/>
                <a:cs typeface="Aslam" panose="02000000000000000000" pitchFamily="2" charset="-78"/>
              </a:rPr>
              <a:t>سب سے خطرناک چال </a:t>
            </a:r>
            <a:endParaRPr lang="en-GB" sz="36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11BB1B03-30B8-0717-060A-8B9164707360}"/>
              </a:ext>
            </a:extLst>
          </p:cNvPr>
          <p:cNvSpPr txBox="1">
            <a:spLocks/>
          </p:cNvSpPr>
          <p:nvPr/>
        </p:nvSpPr>
        <p:spPr>
          <a:xfrm>
            <a:off x="990600" y="285892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ar-SA" sz="5400">
                <a:effectLst/>
                <a:latin typeface="Times New Roman" panose="02020603050405020304" pitchFamily="18" charset="0"/>
                <a:ea typeface="Times New Roman" panose="02020603050405020304" pitchFamily="18" charset="0"/>
                <a:cs typeface="noorehira" panose="02000500000000020004" pitchFamily="2" charset="-78"/>
              </a:rPr>
              <a:t>وَ قَاسَمَہُمَاۤ  اِنِّیۡ لَکُمَا لَمِنَ النّٰصِحِیۡنَ ﴿ۙ۲۱﴾</a:t>
            </a:r>
            <a:r>
              <a:rPr lang="en-US" sz="5400">
                <a:effectLst/>
                <a:latin typeface="noorehira" panose="02000500000000020004" pitchFamily="2" charset="-78"/>
                <a:ea typeface="Times New Roman" panose="02020603050405020304" pitchFamily="18" charset="0"/>
              </a:rPr>
              <a:t> </a:t>
            </a:r>
            <a:endParaRPr lang="en-GB" sz="5400">
              <a:effectLst/>
              <a:latin typeface="Times New Roman" panose="02020603050405020304" pitchFamily="18" charset="0"/>
              <a:ea typeface="Times New Roman" panose="02020603050405020304" pitchFamily="18" charset="0"/>
            </a:endParaRPr>
          </a:p>
        </p:txBody>
      </p:sp>
      <p:sp>
        <p:nvSpPr>
          <p:cNvPr id="5" name="Title 1">
            <a:extLst>
              <a:ext uri="{FF2B5EF4-FFF2-40B4-BE49-F238E27FC236}">
                <a16:creationId xmlns:a16="http://schemas.microsoft.com/office/drawing/2014/main" id="{D0F83DB8-E490-CFD7-C2CE-A07019607CC0}"/>
              </a:ext>
            </a:extLst>
          </p:cNvPr>
          <p:cNvSpPr txBox="1">
            <a:spLocks/>
          </p:cNvSpPr>
          <p:nvPr/>
        </p:nvSpPr>
        <p:spPr>
          <a:xfrm>
            <a:off x="1143000" y="403769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ar-SA" sz="4000" b="1" dirty="0">
                <a:latin typeface="Alvi Nastaleeq" panose="02000503000000020004" pitchFamily="2" charset="-78"/>
                <a:cs typeface="Alvi Nastaleeq" panose="02000503000000020004" pitchFamily="2" charset="-78"/>
              </a:rPr>
              <a:t>اور اس نے قسم کھاکر ان سے کہا کہ</a:t>
            </a:r>
            <a:r>
              <a:rPr lang="ur-PK" sz="4000" b="1" dirty="0">
                <a:latin typeface="Alvi Nastaleeq" panose="02000503000000020004" pitchFamily="2" charset="-78"/>
                <a:cs typeface="Alvi Nastaleeq" panose="02000503000000020004" pitchFamily="2" charset="-78"/>
              </a:rPr>
              <a:t> یقین جانو! </a:t>
            </a:r>
            <a:r>
              <a:rPr lang="ar-SA" sz="4000" b="1" dirty="0">
                <a:latin typeface="Alvi Nastaleeq" panose="02000503000000020004" pitchFamily="2" charset="-78"/>
                <a:cs typeface="Alvi Nastaleeq" panose="02000503000000020004" pitchFamily="2" charset="-78"/>
              </a:rPr>
              <a:t>میں تمہارا سچا خیر خواہ ہوں۔ </a:t>
            </a:r>
            <a:endParaRPr lang="en-GB" sz="4000" b="1" dirty="0">
              <a:effectLst/>
              <a:latin typeface="Times New Roman" panose="02020603050405020304" pitchFamily="18" charset="0"/>
              <a:ea typeface="Times New Roman" panose="02020603050405020304" pitchFamily="18" charset="0"/>
            </a:endParaRPr>
          </a:p>
        </p:txBody>
      </p:sp>
      <p:sp>
        <p:nvSpPr>
          <p:cNvPr id="6" name="Title 1">
            <a:extLst>
              <a:ext uri="{FF2B5EF4-FFF2-40B4-BE49-F238E27FC236}">
                <a16:creationId xmlns:a16="http://schemas.microsoft.com/office/drawing/2014/main" id="{7C75C781-424D-DBD4-762E-B3C4A41C0894}"/>
              </a:ext>
            </a:extLst>
          </p:cNvPr>
          <p:cNvSpPr txBox="1">
            <a:spLocks/>
          </p:cNvSpPr>
          <p:nvPr/>
        </p:nvSpPr>
        <p:spPr>
          <a:xfrm>
            <a:off x="5428860" y="5403076"/>
            <a:ext cx="1951653" cy="763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ur-PK" sz="2400" dirty="0">
                <a:latin typeface="Alvi Nastaleeq" panose="02000503000000020004" pitchFamily="2" charset="-78"/>
                <a:cs typeface="Alvi Nastaleeq" panose="02000503000000020004" pitchFamily="2" charset="-78"/>
              </a:rPr>
              <a:t>(الاعراف: ۲۱)</a:t>
            </a:r>
            <a:endParaRPr lang="en-GB" sz="2400" dirty="0">
              <a:effectLst/>
              <a:latin typeface="Times New Roman" panose="02020603050405020304" pitchFamily="18" charset="0"/>
              <a:ea typeface="Times New Roman" panose="02020603050405020304" pitchFamily="18" charset="0"/>
            </a:endParaRPr>
          </a:p>
        </p:txBody>
      </p:sp>
      <p:sp>
        <p:nvSpPr>
          <p:cNvPr id="3" name="Title 1">
            <a:extLst>
              <a:ext uri="{FF2B5EF4-FFF2-40B4-BE49-F238E27FC236}">
                <a16:creationId xmlns:a16="http://schemas.microsoft.com/office/drawing/2014/main" id="{6269E553-AF45-3CC2-0D39-F72147BA0F23}"/>
              </a:ext>
            </a:extLst>
          </p:cNvPr>
          <p:cNvSpPr txBox="1">
            <a:spLocks/>
          </p:cNvSpPr>
          <p:nvPr/>
        </p:nvSpPr>
        <p:spPr>
          <a:xfrm>
            <a:off x="9077326" y="741268"/>
            <a:ext cx="2743200" cy="897031"/>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کا لبا</a:t>
            </a:r>
            <a:r>
              <a:rPr lang="ur-PK"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دہ</a:t>
            </a:r>
            <a:endParaRPr lang="en-GB" sz="3600" dirty="0">
              <a:solidFill>
                <a:schemeClr val="bg1"/>
              </a:solidFill>
            </a:endParaRPr>
          </a:p>
        </p:txBody>
      </p:sp>
      <p:sp>
        <p:nvSpPr>
          <p:cNvPr id="7" name="Title 1">
            <a:extLst>
              <a:ext uri="{FF2B5EF4-FFF2-40B4-BE49-F238E27FC236}">
                <a16:creationId xmlns:a16="http://schemas.microsoft.com/office/drawing/2014/main" id="{F8392FE0-9F5C-FA56-1DA8-DD5AAECCE3FB}"/>
              </a:ext>
            </a:extLst>
          </p:cNvPr>
          <p:cNvSpPr txBox="1">
            <a:spLocks/>
          </p:cNvSpPr>
          <p:nvPr/>
        </p:nvSpPr>
        <p:spPr>
          <a:xfrm>
            <a:off x="809067" y="855578"/>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30547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F4032-77D1-BBDB-E176-29F10FC46641}"/>
              </a:ext>
            </a:extLst>
          </p:cNvPr>
          <p:cNvSpPr>
            <a:spLocks noGrp="1"/>
          </p:cNvSpPr>
          <p:nvPr>
            <p:ph type="title"/>
          </p:nvPr>
        </p:nvSpPr>
        <p:spPr>
          <a:xfrm>
            <a:off x="838200" y="365126"/>
            <a:ext cx="10515600" cy="1118442"/>
          </a:xfrm>
        </p:spPr>
        <p:txBody>
          <a:bodyPr>
            <a:normAutofit/>
          </a:bodyPr>
          <a:lstStyle/>
          <a:p>
            <a:pPr algn="r" rtl="1"/>
            <a:r>
              <a:rPr lang="ar-SA" sz="3600" dirty="0">
                <a:effectLst/>
                <a:latin typeface="Aslam" panose="02000000000000000000" pitchFamily="2" charset="-78"/>
                <a:ea typeface="Aptos" panose="020B0004020202020204" pitchFamily="34" charset="0"/>
                <a:cs typeface="Aslam" panose="02000000000000000000" pitchFamily="2" charset="-78"/>
              </a:rPr>
              <a:t>شیطان کا سب سے خطرناک ہتھیار</a:t>
            </a:r>
            <a:endParaRPr lang="en-GB" sz="36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5F448962-E7A5-0659-B6AA-934C22561A13}"/>
              </a:ext>
            </a:extLst>
          </p:cNvPr>
          <p:cNvSpPr txBox="1">
            <a:spLocks/>
          </p:cNvSpPr>
          <p:nvPr/>
        </p:nvSpPr>
        <p:spPr>
          <a:xfrm>
            <a:off x="738673" y="2560930"/>
            <a:ext cx="10515600" cy="10500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3600" dirty="0">
                <a:effectLst/>
                <a:latin typeface="Aslam" panose="02000000000000000000" pitchFamily="2" charset="-78"/>
                <a:ea typeface="Aptos" panose="020B0004020202020204" pitchFamily="34" charset="0"/>
                <a:cs typeface="Aslam" panose="02000000000000000000" pitchFamily="2" charset="-78"/>
              </a:rPr>
              <a:t>اللہ کے حکم کے خلاف مشورہ</a:t>
            </a:r>
            <a:r>
              <a:rPr lang="ur-PK" sz="3600" dirty="0">
                <a:effectLst/>
                <a:latin typeface="Aslam" panose="02000000000000000000" pitchFamily="2" charset="-78"/>
                <a:ea typeface="Aptos" panose="020B0004020202020204" pitchFamily="34" charset="0"/>
                <a:cs typeface="Aslam" panose="02000000000000000000" pitchFamily="2" charset="-78"/>
              </a:rPr>
              <a:t>	ہم تو آپ کے خیرخواہ ہیں</a:t>
            </a:r>
            <a:endParaRPr lang="en-GB" sz="3600" dirty="0">
              <a:latin typeface="Aslam" panose="02000000000000000000" pitchFamily="2" charset="-78"/>
              <a:cs typeface="Aslam" panose="02000000000000000000" pitchFamily="2" charset="-78"/>
            </a:endParaRPr>
          </a:p>
        </p:txBody>
      </p:sp>
      <p:sp>
        <p:nvSpPr>
          <p:cNvPr id="6" name="Title 1">
            <a:extLst>
              <a:ext uri="{FF2B5EF4-FFF2-40B4-BE49-F238E27FC236}">
                <a16:creationId xmlns:a16="http://schemas.microsoft.com/office/drawing/2014/main" id="{8112A24C-B1D9-A5E7-AAD8-C8F4ECF605D9}"/>
              </a:ext>
            </a:extLst>
          </p:cNvPr>
          <p:cNvSpPr txBox="1">
            <a:spLocks/>
          </p:cNvSpPr>
          <p:nvPr/>
        </p:nvSpPr>
        <p:spPr>
          <a:xfrm>
            <a:off x="2099385" y="3915749"/>
            <a:ext cx="7147250" cy="30728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20000"/>
              </a:lnSpc>
            </a:pPr>
            <a:r>
              <a:rPr lang="en-GB" sz="4000" b="1" dirty="0">
                <a:effectLst/>
                <a:latin typeface="Alvi Nastaleeq" panose="02000503000000020004" pitchFamily="2" charset="-78"/>
                <a:ea typeface="Aptos" panose="020B0004020202020204" pitchFamily="34" charset="0"/>
              </a:rPr>
              <a:t>"</a:t>
            </a:r>
            <a:r>
              <a:rPr lang="ar-SA" sz="4000" b="1" dirty="0">
                <a:effectLst/>
                <a:ea typeface="Aptos" panose="020B0004020202020204" pitchFamily="34" charset="0"/>
                <a:cs typeface="Alvi Nastaleeq" panose="02000503000000020004" pitchFamily="2" charset="-78"/>
              </a:rPr>
              <a:t>اتنے سخت نہ بنو</a:t>
            </a:r>
            <a:r>
              <a:rPr lang="en-GB" sz="4000" b="1" dirty="0">
                <a:effectLst/>
                <a:latin typeface="Alvi Nastaleeq" panose="02000503000000020004" pitchFamily="2" charset="-78"/>
                <a:ea typeface="Aptos" panose="020B0004020202020204" pitchFamily="34" charset="0"/>
              </a:rPr>
              <a:t>"...</a:t>
            </a:r>
            <a:endParaRPr lang="ur-PK" sz="4000" b="1" dirty="0">
              <a:effectLst/>
              <a:latin typeface="Alvi Nastaleeq" panose="02000503000000020004" pitchFamily="2" charset="-78"/>
              <a:ea typeface="Aptos" panose="020B0004020202020204" pitchFamily="34" charset="0"/>
            </a:endParaRPr>
          </a:p>
          <a:p>
            <a:pPr algn="r" rtl="1">
              <a:lnSpc>
                <a:spcPct val="120000"/>
              </a:lnSpc>
            </a:pPr>
            <a:r>
              <a:rPr lang="en-US" sz="4000" b="1" dirty="0">
                <a:effectLst/>
                <a:ea typeface="Aptos" panose="020B0004020202020204" pitchFamily="34" charset="0"/>
                <a:cs typeface="Alvi Nastaleeq" panose="02000503000000020004" pitchFamily="2" charset="-78"/>
              </a:rPr>
              <a:t>	</a:t>
            </a:r>
            <a:r>
              <a:rPr lang="ur-PK" sz="4000" b="1" dirty="0">
                <a:effectLst/>
                <a:ea typeface="Aptos" panose="020B0004020202020204" pitchFamily="34" charset="0"/>
                <a:cs typeface="Alvi Nastaleeq" panose="02000503000000020004" pitchFamily="2" charset="-78"/>
              </a:rPr>
              <a:t>"</a:t>
            </a:r>
            <a:r>
              <a:rPr lang="ar-SA" sz="4000" b="1" dirty="0">
                <a:effectLst/>
                <a:ea typeface="Aptos" panose="020B0004020202020204" pitchFamily="34" charset="0"/>
                <a:cs typeface="Alvi Nastaleeq" panose="02000503000000020004" pitchFamily="2" charset="-78"/>
              </a:rPr>
              <a:t>زمانہ بدل گیا ہے</a:t>
            </a:r>
            <a:r>
              <a:rPr lang="en-GB" sz="4000" b="1" dirty="0">
                <a:effectLst/>
                <a:latin typeface="Alvi Nastaleeq" panose="02000503000000020004" pitchFamily="2" charset="-78"/>
                <a:ea typeface="Aptos" panose="020B0004020202020204" pitchFamily="34" charset="0"/>
              </a:rPr>
              <a:t>... </a:t>
            </a:r>
            <a:r>
              <a:rPr lang="ur-PK" sz="4000" b="1" dirty="0">
                <a:effectLst/>
                <a:ea typeface="Aptos" panose="020B0004020202020204" pitchFamily="34" charset="0"/>
                <a:cs typeface="Alvi Nastaleeq" panose="02000503000000020004" pitchFamily="2" charset="-78"/>
              </a:rPr>
              <a:t>"</a:t>
            </a:r>
          </a:p>
          <a:p>
            <a:pPr algn="r" rtl="1">
              <a:lnSpc>
                <a:spcPct val="120000"/>
              </a:lnSpc>
            </a:pPr>
            <a:r>
              <a:rPr lang="en-US" sz="4000" b="1" dirty="0">
                <a:ea typeface="Aptos" panose="020B0004020202020204" pitchFamily="34" charset="0"/>
                <a:cs typeface="Alvi Nastaleeq" panose="02000503000000020004" pitchFamily="2" charset="-78"/>
              </a:rPr>
              <a:t>		</a:t>
            </a:r>
            <a:r>
              <a:rPr lang="ur-PK" sz="4000" b="1" dirty="0">
                <a:ea typeface="Aptos" panose="020B0004020202020204" pitchFamily="34" charset="0"/>
                <a:cs typeface="Alvi Nastaleeq" panose="02000503000000020004" pitchFamily="2" charset="-78"/>
              </a:rPr>
              <a:t>"</a:t>
            </a:r>
            <a:r>
              <a:rPr lang="ar-SA" sz="4000" b="1" dirty="0">
                <a:effectLst/>
                <a:ea typeface="Aptos" panose="020B0004020202020204" pitchFamily="34" charset="0"/>
                <a:cs typeface="Alvi Nastaleeq" panose="02000503000000020004" pitchFamily="2" charset="-78"/>
              </a:rPr>
              <a:t>دل صاف ہونا چاہیے</a:t>
            </a:r>
            <a:r>
              <a:rPr lang="en-GB" sz="4000" b="1" dirty="0">
                <a:effectLst/>
                <a:latin typeface="Alvi Nastaleeq" panose="02000503000000020004" pitchFamily="2" charset="-78"/>
                <a:ea typeface="Aptos" panose="020B0004020202020204" pitchFamily="34" charset="0"/>
              </a:rPr>
              <a:t>...</a:t>
            </a:r>
            <a:r>
              <a:rPr lang="ur-PK" sz="4000" b="1" dirty="0">
                <a:effectLst/>
                <a:latin typeface="Alvi Nastaleeq" panose="02000503000000020004" pitchFamily="2" charset="-78"/>
                <a:ea typeface="Aptos" panose="020B0004020202020204" pitchFamily="34" charset="0"/>
              </a:rPr>
              <a:t>"</a:t>
            </a:r>
          </a:p>
          <a:p>
            <a:pPr algn="r" rtl="1">
              <a:lnSpc>
                <a:spcPct val="120000"/>
              </a:lnSpc>
            </a:pPr>
            <a:r>
              <a:rPr lang="en-US" sz="4000" b="1" dirty="0">
                <a:effectLst/>
                <a:ea typeface="Aptos" panose="020B0004020202020204" pitchFamily="34" charset="0"/>
                <a:cs typeface="Alvi Nastaleeq" panose="02000503000000020004" pitchFamily="2" charset="-78"/>
              </a:rPr>
              <a:t>			</a:t>
            </a:r>
            <a:r>
              <a:rPr lang="ur-PK" sz="4000" b="1" dirty="0">
                <a:effectLst/>
                <a:ea typeface="Aptos" panose="020B0004020202020204" pitchFamily="34" charset="0"/>
                <a:cs typeface="Alvi Nastaleeq" panose="02000503000000020004" pitchFamily="2" charset="-78"/>
              </a:rPr>
              <a:t>"</a:t>
            </a:r>
            <a:r>
              <a:rPr lang="ar-SA" sz="4000" b="1" dirty="0">
                <a:effectLst/>
                <a:ea typeface="Aptos" panose="020B0004020202020204" pitchFamily="34" charset="0"/>
                <a:cs typeface="Alvi Nastaleeq" panose="02000503000000020004" pitchFamily="2" charset="-78"/>
              </a:rPr>
              <a:t>سب یہی کرتے ہیں</a:t>
            </a:r>
            <a:r>
              <a:rPr lang="en-GB" sz="4000" b="1" dirty="0">
                <a:effectLst/>
                <a:latin typeface="Alvi Nastaleeq" panose="02000503000000020004" pitchFamily="2" charset="-78"/>
                <a:ea typeface="Aptos" panose="020B0004020202020204" pitchFamily="34" charset="0"/>
              </a:rPr>
              <a:t>...</a:t>
            </a:r>
            <a:r>
              <a:rPr lang="ur-PK" sz="4000" b="1" dirty="0">
                <a:effectLst/>
                <a:ea typeface="Aptos" panose="020B0004020202020204" pitchFamily="34" charset="0"/>
                <a:cs typeface="Alvi Nastaleeq" panose="02000503000000020004" pitchFamily="2" charset="-78"/>
              </a:rPr>
              <a:t>"</a:t>
            </a:r>
          </a:p>
          <a:p>
            <a:pPr algn="r" rtl="1">
              <a:lnSpc>
                <a:spcPct val="120000"/>
              </a:lnSpc>
            </a:pPr>
            <a:endParaRPr lang="en-GB" sz="4000" b="1" dirty="0"/>
          </a:p>
        </p:txBody>
      </p:sp>
      <p:sp>
        <p:nvSpPr>
          <p:cNvPr id="10" name="Title 1">
            <a:extLst>
              <a:ext uri="{FF2B5EF4-FFF2-40B4-BE49-F238E27FC236}">
                <a16:creationId xmlns:a16="http://schemas.microsoft.com/office/drawing/2014/main" id="{248FE9B9-98CB-017D-F771-3C83B5C1B335}"/>
              </a:ext>
            </a:extLst>
          </p:cNvPr>
          <p:cNvSpPr txBox="1">
            <a:spLocks/>
          </p:cNvSpPr>
          <p:nvPr/>
        </p:nvSpPr>
        <p:spPr>
          <a:xfrm>
            <a:off x="4851918" y="1403935"/>
            <a:ext cx="6654282" cy="1118443"/>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4000" b="1"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برائی </a:t>
            </a:r>
            <a:r>
              <a:rPr lang="ar-SA" sz="4000" b="1"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کو</a:t>
            </a:r>
            <a:r>
              <a:rPr lang="en-GB" sz="4000" b="1"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a:t>
            </a:r>
            <a:r>
              <a:rPr lang="ar-SA" sz="4000" b="1"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کے لفافے میں لپیٹ دی</a:t>
            </a:r>
            <a:r>
              <a:rPr lang="ur-PK" sz="4000" b="1"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نا</a:t>
            </a:r>
            <a:endParaRPr lang="en-GB" sz="4000" b="1" dirty="0">
              <a:solidFill>
                <a:schemeClr val="bg1"/>
              </a:solidFill>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27E93E3A-9C6F-DF74-C891-A5AC75BC6123}"/>
              </a:ext>
            </a:extLst>
          </p:cNvPr>
          <p:cNvSpPr txBox="1">
            <a:spLocks/>
          </p:cNvSpPr>
          <p:nvPr/>
        </p:nvSpPr>
        <p:spPr>
          <a:xfrm>
            <a:off x="647701" y="617443"/>
            <a:ext cx="2743200" cy="897031"/>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کا لبا</a:t>
            </a:r>
            <a:r>
              <a:rPr lang="ur-PK"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دہ</a:t>
            </a:r>
            <a:endParaRPr lang="en-GB" sz="3600" dirty="0">
              <a:solidFill>
                <a:schemeClr val="bg1"/>
              </a:solidFill>
            </a:endParaRPr>
          </a:p>
        </p:txBody>
      </p:sp>
      <p:sp>
        <p:nvSpPr>
          <p:cNvPr id="5" name="Title 1">
            <a:extLst>
              <a:ext uri="{FF2B5EF4-FFF2-40B4-BE49-F238E27FC236}">
                <a16:creationId xmlns:a16="http://schemas.microsoft.com/office/drawing/2014/main" id="{1BE990A8-3ECB-1CAF-13BB-C25A592DCAAA}"/>
              </a:ext>
            </a:extLst>
          </p:cNvPr>
          <p:cNvSpPr txBox="1">
            <a:spLocks/>
          </p:cNvSpPr>
          <p:nvPr/>
        </p:nvSpPr>
        <p:spPr>
          <a:xfrm>
            <a:off x="313767" y="4113128"/>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00661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F4032-77D1-BBDB-E176-29F10FC46641}"/>
              </a:ext>
            </a:extLst>
          </p:cNvPr>
          <p:cNvSpPr>
            <a:spLocks noGrp="1"/>
          </p:cNvSpPr>
          <p:nvPr>
            <p:ph type="title"/>
          </p:nvPr>
        </p:nvSpPr>
        <p:spPr>
          <a:xfrm>
            <a:off x="1220755" y="187843"/>
            <a:ext cx="10515600" cy="1118442"/>
          </a:xfrm>
        </p:spPr>
        <p:txBody>
          <a:bodyPr>
            <a:normAutofit/>
          </a:bodyPr>
          <a:lstStyle/>
          <a:p>
            <a:pPr algn="r" rtl="1"/>
            <a:r>
              <a:rPr lang="ar-SA" sz="3600" dirty="0">
                <a:effectLst/>
                <a:latin typeface="Aslam" panose="02000000000000000000" pitchFamily="2" charset="-78"/>
                <a:ea typeface="Aptos" panose="020B0004020202020204" pitchFamily="34" charset="0"/>
                <a:cs typeface="Aslam" panose="02000000000000000000" pitchFamily="2" charset="-78"/>
              </a:rPr>
              <a:t>شیطان کا سب سے خطرناک ہتھیار</a:t>
            </a:r>
            <a:endParaRPr lang="en-GB" sz="36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5F448962-E7A5-0659-B6AA-934C22561A13}"/>
              </a:ext>
            </a:extLst>
          </p:cNvPr>
          <p:cNvSpPr txBox="1">
            <a:spLocks/>
          </p:cNvSpPr>
          <p:nvPr/>
        </p:nvSpPr>
        <p:spPr>
          <a:xfrm>
            <a:off x="738673" y="2719552"/>
            <a:ext cx="10515600" cy="10500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3200" dirty="0">
                <a:solidFill>
                  <a:schemeClr val="bg2"/>
                </a:solidFill>
                <a:effectLst/>
                <a:latin typeface="Aslam" panose="02000000000000000000" pitchFamily="2" charset="-78"/>
                <a:ea typeface="Aptos" panose="020B0004020202020204" pitchFamily="34" charset="0"/>
                <a:cs typeface="Aslam" panose="02000000000000000000" pitchFamily="2" charset="-78"/>
              </a:rPr>
              <a:t>اللہ کے حکم کے خلاف مشورہ</a:t>
            </a:r>
            <a:r>
              <a:rPr lang="ur-PK" sz="3200" dirty="0">
                <a:solidFill>
                  <a:schemeClr val="bg2"/>
                </a:solidFill>
                <a:effectLst/>
                <a:latin typeface="Aslam" panose="02000000000000000000" pitchFamily="2" charset="-78"/>
                <a:ea typeface="Aptos" panose="020B0004020202020204" pitchFamily="34" charset="0"/>
                <a:cs typeface="Aslam" panose="02000000000000000000" pitchFamily="2" charset="-78"/>
              </a:rPr>
              <a:t>	ہم تو آپ کے خیرخواہ ہیں</a:t>
            </a:r>
            <a:endParaRPr lang="en-GB" sz="3200" dirty="0">
              <a:solidFill>
                <a:schemeClr val="bg2"/>
              </a:solidFill>
              <a:latin typeface="Aslam" panose="02000000000000000000" pitchFamily="2" charset="-78"/>
              <a:cs typeface="Aslam" panose="02000000000000000000" pitchFamily="2" charset="-78"/>
            </a:endParaRPr>
          </a:p>
        </p:txBody>
      </p:sp>
      <p:sp>
        <p:nvSpPr>
          <p:cNvPr id="5" name="Title 1">
            <a:extLst>
              <a:ext uri="{FF2B5EF4-FFF2-40B4-BE49-F238E27FC236}">
                <a16:creationId xmlns:a16="http://schemas.microsoft.com/office/drawing/2014/main" id="{D9CAAD85-F541-5983-9416-40CDB6005D61}"/>
              </a:ext>
            </a:extLst>
          </p:cNvPr>
          <p:cNvSpPr txBox="1">
            <a:spLocks/>
          </p:cNvSpPr>
          <p:nvPr/>
        </p:nvSpPr>
        <p:spPr>
          <a:xfrm>
            <a:off x="738673" y="4032057"/>
            <a:ext cx="10919927" cy="1216092"/>
          </a:xfrm>
          <a:prstGeom prst="rect">
            <a:avLst/>
          </a:prstGeom>
        </p:spPr>
        <p:style>
          <a:lnRef idx="2">
            <a:schemeClr val="dk1">
              <a:shade val="15000"/>
            </a:schemeClr>
          </a:lnRef>
          <a:fillRef idx="1">
            <a:schemeClr val="dk1"/>
          </a:fillRef>
          <a:effectRef idx="0">
            <a:schemeClr val="dk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ur-PK"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کتنی </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مرتب</a:t>
            </a:r>
            <a:r>
              <a:rPr lang="ur-PK"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ہ </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شیطان</a:t>
            </a:r>
            <a:r>
              <a:rPr lang="ur-PK"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a:t>
            </a:r>
            <a:r>
              <a:rPr lang="en-US"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برے انسان کی  نہی</a:t>
            </a:r>
            <a:r>
              <a:rPr lang="ur-PK"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ں،</a:t>
            </a:r>
            <a:r>
              <a:rPr lang="en-US"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ایک مخلص دوست کی زبان سے بولتا ہے</a:t>
            </a:r>
            <a:r>
              <a:rPr lang="ur-PK"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endParaRPr lang="en-GB" sz="4000" dirty="0">
              <a:solidFill>
                <a:schemeClr val="bg1"/>
              </a:solidFill>
              <a:latin typeface="Alvi Nastaleeq" panose="02000503000000020004" pitchFamily="2" charset="-78"/>
              <a:cs typeface="Alvi Nastaleeq" panose="02000503000000020004" pitchFamily="2" charset="-78"/>
            </a:endParaRPr>
          </a:p>
        </p:txBody>
      </p:sp>
      <p:sp>
        <p:nvSpPr>
          <p:cNvPr id="10" name="Title 1">
            <a:extLst>
              <a:ext uri="{FF2B5EF4-FFF2-40B4-BE49-F238E27FC236}">
                <a16:creationId xmlns:a16="http://schemas.microsoft.com/office/drawing/2014/main" id="{248FE9B9-98CB-017D-F771-3C83B5C1B335}"/>
              </a:ext>
            </a:extLst>
          </p:cNvPr>
          <p:cNvSpPr txBox="1">
            <a:spLocks/>
          </p:cNvSpPr>
          <p:nvPr/>
        </p:nvSpPr>
        <p:spPr>
          <a:xfrm>
            <a:off x="3405671" y="1403935"/>
            <a:ext cx="6654282" cy="1118443"/>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4000" b="1"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برائی </a:t>
            </a:r>
            <a:r>
              <a:rPr lang="ar-SA" sz="4000" b="1"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کو</a:t>
            </a:r>
            <a:r>
              <a:rPr lang="en-GB" sz="4000" b="1"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a:t>
            </a:r>
            <a:r>
              <a:rPr lang="ar-SA" sz="4000" b="1"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کے لفافے میں لپیٹ دی</a:t>
            </a:r>
            <a:r>
              <a:rPr lang="ur-PK" sz="4000" b="1"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نا</a:t>
            </a:r>
            <a:endParaRPr lang="en-GB" sz="4000" b="1" dirty="0">
              <a:solidFill>
                <a:schemeClr val="bg1"/>
              </a:solidFill>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3B5C387F-1610-C478-E13D-3758A0BF5452}"/>
              </a:ext>
            </a:extLst>
          </p:cNvPr>
          <p:cNvSpPr txBox="1">
            <a:spLocks/>
          </p:cNvSpPr>
          <p:nvPr/>
        </p:nvSpPr>
        <p:spPr>
          <a:xfrm>
            <a:off x="3714192" y="5684753"/>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9302523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4E905-6465-F323-BA13-EF7C0A41F0BC}"/>
              </a:ext>
            </a:extLst>
          </p:cNvPr>
          <p:cNvSpPr>
            <a:spLocks noGrp="1"/>
          </p:cNvSpPr>
          <p:nvPr>
            <p:ph type="title"/>
          </p:nvPr>
        </p:nvSpPr>
        <p:spPr>
          <a:xfrm>
            <a:off x="1847850" y="1638560"/>
            <a:ext cx="8401050" cy="1325563"/>
          </a:xfrm>
        </p:spPr>
        <p:txBody>
          <a:bodyPr>
            <a:normAutofit/>
          </a:bodyPr>
          <a:lstStyle/>
          <a:p>
            <a:pPr algn="r" rtl="1"/>
            <a:r>
              <a:rPr lang="ur-PK" sz="4000" dirty="0">
                <a:latin typeface="Aslam" panose="02000000000000000000" pitchFamily="2" charset="-78"/>
                <a:cs typeface="Aslam" panose="02000000000000000000" pitchFamily="2" charset="-78"/>
              </a:rPr>
              <a:t>آج کا سوال</a:t>
            </a:r>
            <a:endParaRPr lang="en-GB" sz="40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7E328F1C-C7B2-7982-8902-0B804F6CED6C}"/>
              </a:ext>
            </a:extLst>
          </p:cNvPr>
          <p:cNvSpPr txBox="1">
            <a:spLocks/>
          </p:cNvSpPr>
          <p:nvPr/>
        </p:nvSpPr>
        <p:spPr>
          <a:xfrm>
            <a:off x="2000250" y="2556071"/>
            <a:ext cx="84010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آج رات</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اپنے آپ سے صرف ایک سوال پوچھئے</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p>
        </p:txBody>
      </p:sp>
      <p:sp>
        <p:nvSpPr>
          <p:cNvPr id="5" name="Title 1">
            <a:extLst>
              <a:ext uri="{FF2B5EF4-FFF2-40B4-BE49-F238E27FC236}">
                <a16:creationId xmlns:a16="http://schemas.microsoft.com/office/drawing/2014/main" id="{9484890E-2AB6-AD19-D279-F99E86B66BD8}"/>
              </a:ext>
            </a:extLst>
          </p:cNvPr>
          <p:cNvSpPr txBox="1">
            <a:spLocks/>
          </p:cNvSpPr>
          <p:nvPr/>
        </p:nvSpPr>
        <p:spPr>
          <a:xfrm>
            <a:off x="2300494" y="3800155"/>
            <a:ext cx="7338806" cy="17840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ur-PK"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میری زندگی میں وہ کون سا </a:t>
            </a:r>
            <a:r>
              <a:rPr lang="ur-PK" b="1" kern="100" dirty="0">
                <a:effectLst/>
                <a:latin typeface="Alvi Nastaleeq" panose="02000503000000020004" pitchFamily="2" charset="-78"/>
                <a:ea typeface="Aptos" panose="020B0004020202020204" pitchFamily="34" charset="0"/>
                <a:cs typeface="Alvi Nastaleeq" panose="02000503000000020004" pitchFamily="2" charset="-78"/>
              </a:rPr>
              <a:t>ایسا </a:t>
            </a: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گناہ ہے</a:t>
            </a:r>
            <a:r>
              <a:rPr lang="en-GB" b="1"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ur-PK" b="1"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جسے میں نے</a:t>
            </a:r>
            <a:r>
              <a:rPr lang="ur-PK" b="1" kern="100" dirty="0">
                <a:effectLst/>
                <a:latin typeface="Alvi Nastaleeq" panose="02000503000000020004" pitchFamily="2" charset="-78"/>
                <a:ea typeface="Aptos" panose="020B0004020202020204" pitchFamily="34" charset="0"/>
                <a:cs typeface="Alvi Nastaleeq" panose="02000503000000020004" pitchFamily="2" charset="-78"/>
              </a:rPr>
              <a:t> کوئی </a:t>
            </a: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خوبصورت نام دے رکھا ہے؟</a:t>
            </a:r>
            <a:r>
              <a:rPr lang="en-GB" b="1"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en-GB" kern="100" dirty="0">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3" name="Title 1">
            <a:extLst>
              <a:ext uri="{FF2B5EF4-FFF2-40B4-BE49-F238E27FC236}">
                <a16:creationId xmlns:a16="http://schemas.microsoft.com/office/drawing/2014/main" id="{1D7B3E17-A275-CD00-DAE0-5759E1A2D376}"/>
              </a:ext>
            </a:extLst>
          </p:cNvPr>
          <p:cNvSpPr txBox="1">
            <a:spLocks/>
          </p:cNvSpPr>
          <p:nvPr/>
        </p:nvSpPr>
        <p:spPr>
          <a:xfrm>
            <a:off x="9182101" y="512668"/>
            <a:ext cx="2743200" cy="897031"/>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کا لبا</a:t>
            </a:r>
            <a:r>
              <a:rPr lang="ur-PK"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دہ</a:t>
            </a:r>
            <a:endParaRPr lang="en-GB" sz="3600" dirty="0">
              <a:solidFill>
                <a:schemeClr val="bg1"/>
              </a:solidFill>
            </a:endParaRPr>
          </a:p>
        </p:txBody>
      </p:sp>
      <p:sp>
        <p:nvSpPr>
          <p:cNvPr id="6" name="Title 1">
            <a:extLst>
              <a:ext uri="{FF2B5EF4-FFF2-40B4-BE49-F238E27FC236}">
                <a16:creationId xmlns:a16="http://schemas.microsoft.com/office/drawing/2014/main" id="{745D70EE-B584-58CD-3651-0AC3F048ADC0}"/>
              </a:ext>
            </a:extLst>
          </p:cNvPr>
          <p:cNvSpPr txBox="1">
            <a:spLocks/>
          </p:cNvSpPr>
          <p:nvPr/>
        </p:nvSpPr>
        <p:spPr>
          <a:xfrm>
            <a:off x="2333067" y="407903"/>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163719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37FA4-90A5-F369-5DF8-08C537005F0F}"/>
              </a:ext>
            </a:extLst>
          </p:cNvPr>
          <p:cNvSpPr>
            <a:spLocks noGrp="1"/>
          </p:cNvSpPr>
          <p:nvPr>
            <p:ph type="title"/>
          </p:nvPr>
        </p:nvSpPr>
        <p:spPr>
          <a:xfrm>
            <a:off x="548951" y="1093689"/>
            <a:ext cx="10515600" cy="4748052"/>
          </a:xfrm>
        </p:spPr>
        <p:txBody>
          <a:bodyPr>
            <a:normAutofit/>
          </a:bodyPr>
          <a:lstStyle/>
          <a:p>
            <a:pPr algn="r" rtl="1">
              <a:lnSpc>
                <a:spcPct val="130000"/>
              </a:lnSpc>
            </a:pP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کیا میں نے</a:t>
            </a:r>
            <a:r>
              <a:rPr lang="en-GB"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غیبت کو</a:t>
            </a:r>
            <a:r>
              <a:rPr lang="ur-PK" b="1"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سچ بات کرنا" بنا دیا ہے؟</a:t>
            </a:r>
            <a:r>
              <a:rPr lang="en-GB" b="1" kern="100" dirty="0">
                <a:effectLst/>
                <a:latin typeface="Alvi Nastaleeq" panose="02000503000000020004" pitchFamily="2" charset="-78"/>
                <a:ea typeface="Aptos" panose="020B0004020202020204" pitchFamily="34" charset="0"/>
                <a:cs typeface="Alvi Nastaleeq" panose="02000503000000020004" pitchFamily="2" charset="-78"/>
              </a:rPr>
              <a:t>...</a:t>
            </a:r>
            <a:br>
              <a:rPr lang="ur-PK" b="1" kern="100" dirty="0">
                <a:effectLst/>
                <a:latin typeface="Alvi Nastaleeq" panose="02000503000000020004" pitchFamily="2" charset="-78"/>
                <a:ea typeface="Aptos" panose="020B0004020202020204" pitchFamily="34" charset="0"/>
                <a:cs typeface="Alvi Nastaleeq" panose="02000503000000020004" pitchFamily="2" charset="-78"/>
              </a:rPr>
            </a:br>
            <a:r>
              <a:rPr lang="ur-PK" b="1" kern="100" dirty="0">
                <a:effectLst/>
                <a:latin typeface="Alvi Nastaleeq" panose="02000503000000020004" pitchFamily="2" charset="-78"/>
                <a:ea typeface="Aptos" panose="020B0004020202020204" pitchFamily="34" charset="0"/>
                <a:cs typeface="Alvi Nastaleeq" panose="02000503000000020004" pitchFamily="2" charset="-78"/>
              </a:rPr>
              <a:t>ت</a:t>
            </a: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کبر کو</a:t>
            </a:r>
            <a:r>
              <a:rPr lang="ur-PK"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سیلف ریسپیکٹ" کا نام دے دیا ہے؟</a:t>
            </a:r>
            <a:r>
              <a:rPr lang="en-GB" b="1" kern="100" dirty="0">
                <a:effectLst/>
                <a:latin typeface="Alvi Nastaleeq" panose="02000503000000020004" pitchFamily="2" charset="-78"/>
                <a:ea typeface="Aptos" panose="020B0004020202020204" pitchFamily="34" charset="0"/>
                <a:cs typeface="Alvi Nastaleeq" panose="02000503000000020004" pitchFamily="2" charset="-78"/>
              </a:rPr>
              <a:t> ...</a:t>
            </a:r>
            <a:br>
              <a:rPr lang="ur-PK" b="1" kern="100" dirty="0">
                <a:effectLst/>
                <a:latin typeface="Alvi Nastaleeq" panose="02000503000000020004" pitchFamily="2" charset="-78"/>
                <a:ea typeface="Aptos" panose="020B0004020202020204" pitchFamily="34" charset="0"/>
                <a:cs typeface="Alvi Nastaleeq" panose="02000503000000020004" pitchFamily="2" charset="-78"/>
              </a:rPr>
            </a:br>
            <a:r>
              <a:rPr lang="ar-SA" b="1" kern="100" dirty="0">
                <a:latin typeface="Alvi Nastaleeq" panose="02000503000000020004" pitchFamily="2" charset="-78"/>
                <a:ea typeface="Aptos" panose="020B0004020202020204" pitchFamily="34" charset="0"/>
                <a:cs typeface="Alvi Nastaleeq" panose="02000503000000020004" pitchFamily="2" charset="-78"/>
              </a:rPr>
              <a:t>بخل کو</a:t>
            </a:r>
            <a:r>
              <a:rPr lang="ur-PK" b="1" kern="100" dirty="0">
                <a:latin typeface="Alvi Nastaleeq" panose="02000503000000020004" pitchFamily="2" charset="-78"/>
                <a:ea typeface="Aptos" panose="020B0004020202020204" pitchFamily="34" charset="0"/>
                <a:cs typeface="Alvi Nastaleeq" panose="02000503000000020004" pitchFamily="2" charset="-78"/>
              </a:rPr>
              <a:t> </a:t>
            </a:r>
            <a:r>
              <a:rPr lang="en-GB" b="1" kern="100" dirty="0">
                <a:latin typeface="Alvi Nastaleeq" panose="02000503000000020004" pitchFamily="2" charset="-78"/>
                <a:ea typeface="Aptos" panose="020B0004020202020204" pitchFamily="34" charset="0"/>
                <a:cs typeface="Alvi Nastaleeq" panose="02000503000000020004" pitchFamily="2" charset="-78"/>
              </a:rPr>
              <a:t>"</a:t>
            </a:r>
            <a:r>
              <a:rPr lang="ar-SA" b="1" kern="100" dirty="0">
                <a:latin typeface="Alvi Nastaleeq" panose="02000503000000020004" pitchFamily="2" charset="-78"/>
                <a:ea typeface="Aptos" panose="020B0004020202020204" pitchFamily="34" charset="0"/>
                <a:cs typeface="Alvi Nastaleeq" panose="02000503000000020004" pitchFamily="2" charset="-78"/>
              </a:rPr>
              <a:t>احتیاط" کہتا ہوں؟</a:t>
            </a:r>
            <a:r>
              <a:rPr lang="en-GB" b="1" kern="100" dirty="0">
                <a:latin typeface="Alvi Nastaleeq" panose="02000503000000020004" pitchFamily="2" charset="-78"/>
                <a:ea typeface="Aptos" panose="020B0004020202020204" pitchFamily="34" charset="0"/>
                <a:cs typeface="Alvi Nastaleeq" panose="02000503000000020004" pitchFamily="2" charset="-78"/>
              </a:rPr>
              <a:t> ...</a:t>
            </a:r>
            <a:br>
              <a:rPr lang="ur-PK" b="1" kern="100" dirty="0">
                <a:latin typeface="Alvi Nastaleeq" panose="02000503000000020004" pitchFamily="2" charset="-78"/>
                <a:ea typeface="Aptos" panose="020B0004020202020204" pitchFamily="34" charset="0"/>
                <a:cs typeface="Alvi Nastaleeq" panose="02000503000000020004" pitchFamily="2" charset="-78"/>
              </a:rPr>
            </a:b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حرام کمائی کو</a:t>
            </a:r>
            <a:r>
              <a:rPr lang="ur-PK" b="1" kern="100" dirty="0">
                <a:effectLst/>
                <a:latin typeface="Alvi Nastaleeq" panose="02000503000000020004" pitchFamily="2" charset="-78"/>
                <a:ea typeface="Aptos" panose="020B0004020202020204" pitchFamily="34" charset="0"/>
                <a:cs typeface="Alvi Nastaleeq" panose="02000503000000020004" pitchFamily="2" charset="-78"/>
              </a:rPr>
              <a:t> </a:t>
            </a:r>
            <a:r>
              <a:rPr lang="en-GB"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مجبوری" کا نام دیتا ہوں؟</a:t>
            </a:r>
            <a:r>
              <a:rPr lang="en-GB" b="1"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en-GB" b="1" dirty="0"/>
          </a:p>
        </p:txBody>
      </p:sp>
      <p:sp>
        <p:nvSpPr>
          <p:cNvPr id="3" name="Title 1">
            <a:extLst>
              <a:ext uri="{FF2B5EF4-FFF2-40B4-BE49-F238E27FC236}">
                <a16:creationId xmlns:a16="http://schemas.microsoft.com/office/drawing/2014/main" id="{CC7B81F3-FD00-CA5C-F582-FB67CD39709A}"/>
              </a:ext>
            </a:extLst>
          </p:cNvPr>
          <p:cNvSpPr txBox="1">
            <a:spLocks/>
          </p:cNvSpPr>
          <p:nvPr/>
        </p:nvSpPr>
        <p:spPr>
          <a:xfrm>
            <a:off x="6610351" y="560293"/>
            <a:ext cx="2743200" cy="897031"/>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کا لبا</a:t>
            </a:r>
            <a:r>
              <a:rPr lang="ur-PK"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دہ</a:t>
            </a:r>
            <a:endParaRPr lang="en-GB" sz="3600" dirty="0">
              <a:solidFill>
                <a:schemeClr val="bg1"/>
              </a:solidFill>
            </a:endParaRPr>
          </a:p>
        </p:txBody>
      </p:sp>
      <p:sp>
        <p:nvSpPr>
          <p:cNvPr id="4" name="Title 1">
            <a:extLst>
              <a:ext uri="{FF2B5EF4-FFF2-40B4-BE49-F238E27FC236}">
                <a16:creationId xmlns:a16="http://schemas.microsoft.com/office/drawing/2014/main" id="{3D753D53-4735-E8A7-F457-4FAF9CD4C4CB}"/>
              </a:ext>
            </a:extLst>
          </p:cNvPr>
          <p:cNvSpPr txBox="1">
            <a:spLocks/>
          </p:cNvSpPr>
          <p:nvPr/>
        </p:nvSpPr>
        <p:spPr>
          <a:xfrm>
            <a:off x="332817" y="5637128"/>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936114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37FA4-90A5-F369-5DF8-08C537005F0F}"/>
              </a:ext>
            </a:extLst>
          </p:cNvPr>
          <p:cNvSpPr>
            <a:spLocks noGrp="1"/>
          </p:cNvSpPr>
          <p:nvPr>
            <p:ph type="title"/>
          </p:nvPr>
        </p:nvSpPr>
        <p:spPr>
          <a:xfrm>
            <a:off x="5439745" y="159849"/>
            <a:ext cx="6333931" cy="2835276"/>
          </a:xfrm>
        </p:spPr>
        <p:txBody>
          <a:bodyPr>
            <a:normAutofit/>
          </a:bodyPr>
          <a:lstStyle/>
          <a:p>
            <a:pPr algn="r" rtl="1">
              <a:lnSpc>
                <a:spcPct val="130000"/>
              </a:lnSpc>
            </a:pPr>
            <a:r>
              <a:rPr lang="ar-SA" sz="3200" b="1" kern="100" dirty="0">
                <a:effectLst/>
                <a:latin typeface="Alvi Nastaleeq" panose="02000503000000020004" pitchFamily="2" charset="-78"/>
                <a:ea typeface="Aptos" panose="020B0004020202020204" pitchFamily="34" charset="0"/>
                <a:cs typeface="Alvi Nastaleeq" panose="02000503000000020004" pitchFamily="2" charset="-78"/>
              </a:rPr>
              <a:t>کیا میں نے</a:t>
            </a:r>
            <a:r>
              <a:rPr lang="en-GB" sz="32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3200" b="1" kern="100" dirty="0">
                <a:effectLst/>
                <a:latin typeface="Alvi Nastaleeq" panose="02000503000000020004" pitchFamily="2" charset="-78"/>
                <a:ea typeface="Aptos" panose="020B0004020202020204" pitchFamily="34" charset="0"/>
                <a:cs typeface="Alvi Nastaleeq" panose="02000503000000020004" pitchFamily="2" charset="-78"/>
              </a:rPr>
              <a:t>غیبت کو</a:t>
            </a:r>
            <a:r>
              <a:rPr lang="ur-PK" sz="3200" b="1" kern="100" dirty="0">
                <a:effectLst/>
                <a:latin typeface="Alvi Nastaleeq" panose="02000503000000020004" pitchFamily="2" charset="-78"/>
                <a:ea typeface="Aptos" panose="020B0004020202020204" pitchFamily="34" charset="0"/>
                <a:cs typeface="Alvi Nastaleeq" panose="02000503000000020004" pitchFamily="2" charset="-78"/>
              </a:rPr>
              <a:t> "</a:t>
            </a:r>
            <a:r>
              <a:rPr lang="ar-SA" sz="3200" b="1" kern="100" dirty="0">
                <a:effectLst/>
                <a:latin typeface="Alvi Nastaleeq" panose="02000503000000020004" pitchFamily="2" charset="-78"/>
                <a:ea typeface="Aptos" panose="020B0004020202020204" pitchFamily="34" charset="0"/>
                <a:cs typeface="Alvi Nastaleeq" panose="02000503000000020004" pitchFamily="2" charset="-78"/>
              </a:rPr>
              <a:t>سچ بات کرنا" بنا دیا ہے؟</a:t>
            </a:r>
            <a:r>
              <a:rPr lang="en-GB" sz="3200" b="1" kern="100" dirty="0">
                <a:effectLst/>
                <a:latin typeface="Alvi Nastaleeq" panose="02000503000000020004" pitchFamily="2" charset="-78"/>
                <a:ea typeface="Aptos" panose="020B0004020202020204" pitchFamily="34" charset="0"/>
                <a:cs typeface="Alvi Nastaleeq" panose="02000503000000020004" pitchFamily="2" charset="-78"/>
              </a:rPr>
              <a:t>...</a:t>
            </a:r>
            <a:br>
              <a:rPr lang="ur-PK" sz="3200" b="1" kern="100" dirty="0">
                <a:effectLst/>
                <a:latin typeface="Alvi Nastaleeq" panose="02000503000000020004" pitchFamily="2" charset="-78"/>
                <a:ea typeface="Aptos" panose="020B0004020202020204" pitchFamily="34" charset="0"/>
                <a:cs typeface="Alvi Nastaleeq" panose="02000503000000020004" pitchFamily="2" charset="-78"/>
              </a:rPr>
            </a:br>
            <a:r>
              <a:rPr lang="ur-PK" sz="3200" b="1" kern="100" dirty="0">
                <a:effectLst/>
                <a:latin typeface="Alvi Nastaleeq" panose="02000503000000020004" pitchFamily="2" charset="-78"/>
                <a:ea typeface="Aptos" panose="020B0004020202020204" pitchFamily="34" charset="0"/>
                <a:cs typeface="Alvi Nastaleeq" panose="02000503000000020004" pitchFamily="2" charset="-78"/>
              </a:rPr>
              <a:t>ت</a:t>
            </a:r>
            <a:r>
              <a:rPr lang="ar-SA" sz="3200" b="1" kern="100" dirty="0">
                <a:effectLst/>
                <a:latin typeface="Alvi Nastaleeq" panose="02000503000000020004" pitchFamily="2" charset="-78"/>
                <a:ea typeface="Aptos" panose="020B0004020202020204" pitchFamily="34" charset="0"/>
                <a:cs typeface="Alvi Nastaleeq" panose="02000503000000020004" pitchFamily="2" charset="-78"/>
              </a:rPr>
              <a:t>کبر کو</a:t>
            </a:r>
            <a:r>
              <a:rPr lang="ur-PK" sz="32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3200" b="1" kern="100" dirty="0">
                <a:effectLst/>
                <a:latin typeface="Alvi Nastaleeq" panose="02000503000000020004" pitchFamily="2" charset="-78"/>
                <a:ea typeface="Aptos" panose="020B0004020202020204" pitchFamily="34" charset="0"/>
                <a:cs typeface="Alvi Nastaleeq" panose="02000503000000020004" pitchFamily="2" charset="-78"/>
              </a:rPr>
              <a:t>سیلف ریسپیکٹ" کا نام دے دیا ہے؟</a:t>
            </a:r>
            <a:r>
              <a:rPr lang="en-GB" sz="3200" b="1" kern="100" dirty="0">
                <a:effectLst/>
                <a:latin typeface="Alvi Nastaleeq" panose="02000503000000020004" pitchFamily="2" charset="-78"/>
                <a:ea typeface="Aptos" panose="020B0004020202020204" pitchFamily="34" charset="0"/>
                <a:cs typeface="Alvi Nastaleeq" panose="02000503000000020004" pitchFamily="2" charset="-78"/>
              </a:rPr>
              <a:t> ...</a:t>
            </a:r>
            <a:br>
              <a:rPr lang="ur-PK" sz="3200" b="1" kern="100" dirty="0">
                <a:effectLst/>
                <a:latin typeface="Alvi Nastaleeq" panose="02000503000000020004" pitchFamily="2" charset="-78"/>
                <a:ea typeface="Aptos" panose="020B0004020202020204" pitchFamily="34" charset="0"/>
                <a:cs typeface="Alvi Nastaleeq" panose="02000503000000020004" pitchFamily="2" charset="-78"/>
              </a:rPr>
            </a:br>
            <a:r>
              <a:rPr lang="ar-SA" sz="3200" b="1" kern="100" dirty="0">
                <a:latin typeface="Alvi Nastaleeq" panose="02000503000000020004" pitchFamily="2" charset="-78"/>
                <a:ea typeface="Aptos" panose="020B0004020202020204" pitchFamily="34" charset="0"/>
                <a:cs typeface="Alvi Nastaleeq" panose="02000503000000020004" pitchFamily="2" charset="-78"/>
              </a:rPr>
              <a:t>بخل کو</a:t>
            </a:r>
            <a:r>
              <a:rPr lang="ur-PK" sz="3200" b="1" kern="100" dirty="0">
                <a:latin typeface="Alvi Nastaleeq" panose="02000503000000020004" pitchFamily="2" charset="-78"/>
                <a:ea typeface="Aptos" panose="020B0004020202020204" pitchFamily="34" charset="0"/>
                <a:cs typeface="Alvi Nastaleeq" panose="02000503000000020004" pitchFamily="2" charset="-78"/>
              </a:rPr>
              <a:t> </a:t>
            </a:r>
            <a:r>
              <a:rPr lang="en-GB" sz="3200" b="1" kern="100" dirty="0">
                <a:latin typeface="Alvi Nastaleeq" panose="02000503000000020004" pitchFamily="2" charset="-78"/>
                <a:ea typeface="Aptos" panose="020B0004020202020204" pitchFamily="34" charset="0"/>
                <a:cs typeface="Alvi Nastaleeq" panose="02000503000000020004" pitchFamily="2" charset="-78"/>
              </a:rPr>
              <a:t>"</a:t>
            </a:r>
            <a:r>
              <a:rPr lang="ar-SA" sz="3200" b="1" kern="100" dirty="0">
                <a:latin typeface="Alvi Nastaleeq" panose="02000503000000020004" pitchFamily="2" charset="-78"/>
                <a:ea typeface="Aptos" panose="020B0004020202020204" pitchFamily="34" charset="0"/>
                <a:cs typeface="Alvi Nastaleeq" panose="02000503000000020004" pitchFamily="2" charset="-78"/>
              </a:rPr>
              <a:t>احتیاط" کہتا ہوں؟</a:t>
            </a:r>
            <a:r>
              <a:rPr lang="en-GB" sz="3200" b="1" kern="100" dirty="0">
                <a:latin typeface="Alvi Nastaleeq" panose="02000503000000020004" pitchFamily="2" charset="-78"/>
                <a:ea typeface="Aptos" panose="020B0004020202020204" pitchFamily="34" charset="0"/>
                <a:cs typeface="Alvi Nastaleeq" panose="02000503000000020004" pitchFamily="2" charset="-78"/>
              </a:rPr>
              <a:t> ...</a:t>
            </a:r>
            <a:br>
              <a:rPr lang="ur-PK" sz="3200" b="1" kern="100" dirty="0">
                <a:latin typeface="Alvi Nastaleeq" panose="02000503000000020004" pitchFamily="2" charset="-78"/>
                <a:ea typeface="Aptos" panose="020B0004020202020204" pitchFamily="34" charset="0"/>
                <a:cs typeface="Alvi Nastaleeq" panose="02000503000000020004" pitchFamily="2" charset="-78"/>
              </a:rPr>
            </a:br>
            <a:r>
              <a:rPr lang="ar-SA" sz="3200" b="1" kern="100" dirty="0">
                <a:effectLst/>
                <a:latin typeface="Alvi Nastaleeq" panose="02000503000000020004" pitchFamily="2" charset="-78"/>
                <a:ea typeface="Aptos" panose="020B0004020202020204" pitchFamily="34" charset="0"/>
                <a:cs typeface="Alvi Nastaleeq" panose="02000503000000020004" pitchFamily="2" charset="-78"/>
              </a:rPr>
              <a:t>حرام کمائی کو</a:t>
            </a:r>
            <a:r>
              <a:rPr lang="ur-PK" sz="3200" b="1" kern="100" dirty="0">
                <a:effectLst/>
                <a:latin typeface="Alvi Nastaleeq" panose="02000503000000020004" pitchFamily="2" charset="-78"/>
                <a:ea typeface="Aptos" panose="020B0004020202020204" pitchFamily="34" charset="0"/>
                <a:cs typeface="Alvi Nastaleeq" panose="02000503000000020004" pitchFamily="2" charset="-78"/>
              </a:rPr>
              <a:t> </a:t>
            </a:r>
            <a:r>
              <a:rPr lang="en-GB" sz="32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3200" b="1" kern="100" dirty="0">
                <a:effectLst/>
                <a:latin typeface="Alvi Nastaleeq" panose="02000503000000020004" pitchFamily="2" charset="-78"/>
                <a:ea typeface="Aptos" panose="020B0004020202020204" pitchFamily="34" charset="0"/>
                <a:cs typeface="Alvi Nastaleeq" panose="02000503000000020004" pitchFamily="2" charset="-78"/>
              </a:rPr>
              <a:t>مجبوری" کا نام دیتا ہوں؟</a:t>
            </a:r>
            <a:r>
              <a:rPr lang="en-GB" sz="3200" b="1"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en-GB" sz="3200" b="1" dirty="0"/>
          </a:p>
        </p:txBody>
      </p:sp>
      <p:sp>
        <p:nvSpPr>
          <p:cNvPr id="5" name="Title 1">
            <a:extLst>
              <a:ext uri="{FF2B5EF4-FFF2-40B4-BE49-F238E27FC236}">
                <a16:creationId xmlns:a16="http://schemas.microsoft.com/office/drawing/2014/main" id="{EFD4681E-502B-D3FD-7462-BDB934B79D28}"/>
              </a:ext>
            </a:extLst>
          </p:cNvPr>
          <p:cNvSpPr txBox="1">
            <a:spLocks/>
          </p:cNvSpPr>
          <p:nvPr/>
        </p:nvSpPr>
        <p:spPr>
          <a:xfrm>
            <a:off x="717482" y="3354032"/>
            <a:ext cx="7902643" cy="2088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اگر ایسا ہے</a:t>
            </a:r>
            <a:r>
              <a:rPr lang="en-GB"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تو ڈر جائیے۔</a:t>
            </a:r>
            <a:endParaRPr lang="ur-PK" b="1"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کیونکہ</a:t>
            </a:r>
            <a:r>
              <a:rPr lang="en-GB"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آپ گناہ سے نہیں</a:t>
            </a:r>
            <a:r>
              <a:rPr lang="en-GB" b="1"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ur-PK" b="1"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شیطان کی لغت</a:t>
            </a:r>
            <a:r>
              <a:rPr lang="en-GB" b="1" kern="100" dirty="0">
                <a:effectLst/>
                <a:latin typeface="Alvi Nastaleeq" panose="02000503000000020004" pitchFamily="2" charset="-78"/>
                <a:ea typeface="Aptos" panose="020B0004020202020204" pitchFamily="34" charset="0"/>
                <a:cs typeface="Alvi Nastaleeq" panose="02000503000000020004" pitchFamily="2" charset="-78"/>
              </a:rPr>
              <a:t> (Dictionary) </a:t>
            </a:r>
            <a:r>
              <a:rPr lang="ar-SA" b="1" kern="100" dirty="0">
                <a:effectLst/>
                <a:latin typeface="Alvi Nastaleeq" panose="02000503000000020004" pitchFamily="2" charset="-78"/>
                <a:ea typeface="Aptos" panose="020B0004020202020204" pitchFamily="34" charset="0"/>
                <a:cs typeface="Alvi Nastaleeq" panose="02000503000000020004" pitchFamily="2" charset="-78"/>
              </a:rPr>
              <a:t>سے سوچنے لگے ہیں۔</a:t>
            </a:r>
            <a:endParaRPr lang="en-GB" b="1" kern="100" dirty="0">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3" name="Title 1">
            <a:extLst>
              <a:ext uri="{FF2B5EF4-FFF2-40B4-BE49-F238E27FC236}">
                <a16:creationId xmlns:a16="http://schemas.microsoft.com/office/drawing/2014/main" id="{7D0D361C-1E95-4699-787D-05BD9E98A34C}"/>
              </a:ext>
            </a:extLst>
          </p:cNvPr>
          <p:cNvSpPr txBox="1">
            <a:spLocks/>
          </p:cNvSpPr>
          <p:nvPr/>
        </p:nvSpPr>
        <p:spPr>
          <a:xfrm>
            <a:off x="9296401" y="3732118"/>
            <a:ext cx="2743200" cy="897031"/>
          </a:xfrm>
          <a:prstGeom prst="rect">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خیرخواہی کا لبا</a:t>
            </a:r>
            <a:r>
              <a:rPr lang="ur-PK" sz="36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دہ</a:t>
            </a:r>
            <a:endParaRPr lang="en-GB" sz="3600" dirty="0">
              <a:solidFill>
                <a:schemeClr val="bg1"/>
              </a:solidFill>
            </a:endParaRPr>
          </a:p>
        </p:txBody>
      </p:sp>
      <p:sp>
        <p:nvSpPr>
          <p:cNvPr id="4" name="Title 1">
            <a:extLst>
              <a:ext uri="{FF2B5EF4-FFF2-40B4-BE49-F238E27FC236}">
                <a16:creationId xmlns:a16="http://schemas.microsoft.com/office/drawing/2014/main" id="{B0E3FDF6-DF1B-DFA3-C8C6-6E4D2E409CCF}"/>
              </a:ext>
            </a:extLst>
          </p:cNvPr>
          <p:cNvSpPr txBox="1">
            <a:spLocks/>
          </p:cNvSpPr>
          <p:nvPr/>
        </p:nvSpPr>
        <p:spPr>
          <a:xfrm>
            <a:off x="1161492" y="1369928"/>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2959335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CD261-FC28-892A-1BF8-58FADB4834D6}"/>
              </a:ext>
            </a:extLst>
          </p:cNvPr>
          <p:cNvSpPr>
            <a:spLocks noGrp="1"/>
          </p:cNvSpPr>
          <p:nvPr>
            <p:ph type="title"/>
          </p:nvPr>
        </p:nvSpPr>
        <p:spPr>
          <a:xfrm>
            <a:off x="6994655" y="1431925"/>
            <a:ext cx="4197220" cy="1325563"/>
          </a:xfrm>
        </p:spPr>
        <p:txBody>
          <a:bodyPr>
            <a:normAutofit/>
          </a:bodyPr>
          <a:lstStyle/>
          <a:p>
            <a:pPr marL="0" marR="0" algn="r" rtl="1">
              <a:lnSpc>
                <a:spcPct val="115000"/>
              </a:lnSpc>
              <a:spcBef>
                <a:spcPts val="0"/>
              </a:spcBef>
              <a:spcAft>
                <a:spcPts val="800"/>
              </a:spcAft>
            </a:pPr>
            <a:r>
              <a:rPr lang="ar-SA" sz="2800" b="1" kern="100" dirty="0">
                <a:solidFill>
                  <a:srgbClr val="FFFF00"/>
                </a:solidFill>
                <a:effectLst/>
                <a:latin typeface="Aslam" panose="02000000000000000000" pitchFamily="2" charset="-78"/>
                <a:ea typeface="Aptos" panose="020B0004020202020204" pitchFamily="34" charset="0"/>
                <a:cs typeface="Aslam" panose="02000000000000000000" pitchFamily="2" charset="-78"/>
              </a:rPr>
              <a:t>تیسری جنگی چال</a:t>
            </a:r>
            <a:endParaRPr lang="en-GB" sz="2800" dirty="0">
              <a:solidFill>
                <a:srgbClr val="FFFF00"/>
              </a:solidFill>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99F48BB0-6B80-670F-8ACE-A49F4D335A9B}"/>
              </a:ext>
            </a:extLst>
          </p:cNvPr>
          <p:cNvSpPr txBox="1">
            <a:spLocks/>
          </p:cNvSpPr>
          <p:nvPr/>
        </p:nvSpPr>
        <p:spPr>
          <a:xfrm>
            <a:off x="2718710" y="2643545"/>
            <a:ext cx="6165980" cy="1325563"/>
          </a:xfrm>
          <a:prstGeom prst="rect">
            <a:avLst/>
          </a:prstGeom>
        </p:spPr>
        <p:style>
          <a:lnRef idx="1">
            <a:schemeClr val="dk1"/>
          </a:lnRef>
          <a:fillRef idx="3">
            <a:schemeClr val="dk1"/>
          </a:fillRef>
          <a:effectRef idx="2">
            <a:schemeClr val="dk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spcBef>
                <a:spcPts val="0"/>
              </a:spcBef>
              <a:spcAft>
                <a:spcPts val="800"/>
              </a:spcAft>
            </a:pPr>
            <a:r>
              <a:rPr lang="ar-SA"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فوری فائدہ... اور انجام کو بھلا دینا</a:t>
            </a:r>
            <a:endParaRPr lang="en-GB" dirty="0">
              <a:solidFill>
                <a:srgbClr val="FFFF00"/>
              </a:solidFill>
            </a:endParaRPr>
          </a:p>
        </p:txBody>
      </p:sp>
      <p:sp>
        <p:nvSpPr>
          <p:cNvPr id="4" name="Title 1">
            <a:extLst>
              <a:ext uri="{FF2B5EF4-FFF2-40B4-BE49-F238E27FC236}">
                <a16:creationId xmlns:a16="http://schemas.microsoft.com/office/drawing/2014/main" id="{5726A7CD-1735-B60C-F555-3D074BCE69DB}"/>
              </a:ext>
            </a:extLst>
          </p:cNvPr>
          <p:cNvSpPr txBox="1">
            <a:spLocks/>
          </p:cNvSpPr>
          <p:nvPr/>
        </p:nvSpPr>
        <p:spPr>
          <a:xfrm>
            <a:off x="3552267" y="407903"/>
            <a:ext cx="4601133" cy="744622"/>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002121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D652B-BA12-0225-837A-E9CA82502E18}"/>
              </a:ext>
            </a:extLst>
          </p:cNvPr>
          <p:cNvSpPr>
            <a:spLocks noGrp="1"/>
          </p:cNvSpPr>
          <p:nvPr>
            <p:ph type="title"/>
          </p:nvPr>
        </p:nvSpPr>
        <p:spPr>
          <a:xfrm>
            <a:off x="838200" y="2174098"/>
            <a:ext cx="10515600" cy="2200793"/>
          </a:xfrm>
        </p:spPr>
        <p:txBody>
          <a:bodyPr>
            <a:noAutofit/>
          </a:bodyPr>
          <a:lstStyle/>
          <a:p>
            <a:pPr algn="ctr" rtl="1">
              <a:lnSpc>
                <a:spcPct val="130000"/>
              </a:lnSpc>
            </a:pPr>
            <a:r>
              <a:rPr lang="ar-SA" sz="54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فَوَسۡوَسَ اِلَیۡہِ الشَّیۡطٰنُ قَالَ یٰۤـاٰدَمُ</a:t>
            </a:r>
            <a:r>
              <a:rPr lang="ur-PK" sz="54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a:t>
            </a:r>
            <a:br>
              <a:rPr lang="ur-PK" sz="54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br>
            <a:r>
              <a:rPr lang="ar-SA" sz="54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 ہَلۡ اَدُلُّکَ عَلٰی شَجَرَۃِ الۡخُلۡدِ وَ مُلۡکٍ لَّا یَبۡلٰی</a:t>
            </a:r>
            <a:r>
              <a:rPr lang="ar-SA"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 ﴿۱۲۰﴾</a:t>
            </a:r>
            <a:r>
              <a:rPr lang="en-US" dirty="0">
                <a:solidFill>
                  <a:srgbClr val="FFFF00"/>
                </a:solidFill>
                <a:effectLst/>
                <a:latin typeface="noorehira" panose="02000500000000020004" pitchFamily="2" charset="-78"/>
                <a:ea typeface="Times New Roman" panose="02020603050405020304" pitchFamily="18" charset="0"/>
              </a:rPr>
              <a:t> </a:t>
            </a:r>
            <a:endParaRPr lang="en-GB" dirty="0">
              <a:solidFill>
                <a:srgbClr val="FFFF00"/>
              </a:solidFill>
            </a:endParaRPr>
          </a:p>
        </p:txBody>
      </p:sp>
      <p:sp>
        <p:nvSpPr>
          <p:cNvPr id="5" name="Title 1">
            <a:extLst>
              <a:ext uri="{FF2B5EF4-FFF2-40B4-BE49-F238E27FC236}">
                <a16:creationId xmlns:a16="http://schemas.microsoft.com/office/drawing/2014/main" id="{BF3AA1A1-D727-0E26-B799-59BA9AA7D670}"/>
              </a:ext>
            </a:extLst>
          </p:cNvPr>
          <p:cNvSpPr txBox="1">
            <a:spLocks/>
          </p:cNvSpPr>
          <p:nvPr/>
        </p:nvSpPr>
        <p:spPr>
          <a:xfrm>
            <a:off x="5369766" y="4566362"/>
            <a:ext cx="1917441" cy="9597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400" dirty="0">
                <a:solidFill>
                  <a:srgbClr val="FFFF00"/>
                </a:solidFill>
                <a:latin typeface="Alvi Nastaleeq" panose="02000503000000020004" pitchFamily="2" charset="-78"/>
                <a:cs typeface="Alvi Nastaleeq" panose="02000503000000020004" pitchFamily="2" charset="-78"/>
              </a:rPr>
              <a:t>(طٰہٰ: ۱۲۰)</a:t>
            </a:r>
            <a:endParaRPr lang="ar-SA" sz="2400" dirty="0">
              <a:solidFill>
                <a:srgbClr val="FFFF00"/>
              </a:solidFill>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D0EBFCEB-A017-C332-51DA-8882D9B0E70F}"/>
              </a:ext>
            </a:extLst>
          </p:cNvPr>
          <p:cNvSpPr txBox="1">
            <a:spLocks/>
          </p:cNvSpPr>
          <p:nvPr/>
        </p:nvSpPr>
        <p:spPr>
          <a:xfrm>
            <a:off x="4057650" y="1148121"/>
            <a:ext cx="4238625" cy="814029"/>
          </a:xfrm>
          <a:prstGeom prst="rect">
            <a:avLst/>
          </a:prstGeom>
        </p:spPr>
        <p:style>
          <a:lnRef idx="1">
            <a:schemeClr val="dk1"/>
          </a:lnRef>
          <a:fillRef idx="3">
            <a:schemeClr val="dk1"/>
          </a:fillRef>
          <a:effectRef idx="2">
            <a:schemeClr val="dk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spcBef>
                <a:spcPts val="0"/>
              </a:spcBef>
              <a:spcAft>
                <a:spcPts val="800"/>
              </a:spcAft>
            </a:pPr>
            <a:r>
              <a:rPr lang="ar-SA"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فوری فائدہ... اور انجام کو بھلا دینا</a:t>
            </a:r>
            <a:endParaRPr lang="en-GB" sz="3200" dirty="0">
              <a:solidFill>
                <a:srgbClr val="FFFF00"/>
              </a:solidFill>
            </a:endParaRPr>
          </a:p>
        </p:txBody>
      </p:sp>
    </p:spTree>
    <p:extLst>
      <p:ext uri="{BB962C8B-B14F-4D97-AF65-F5344CB8AC3E}">
        <p14:creationId xmlns:p14="http://schemas.microsoft.com/office/powerpoint/2010/main" val="4242341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D652B-BA12-0225-837A-E9CA82502E18}"/>
              </a:ext>
            </a:extLst>
          </p:cNvPr>
          <p:cNvSpPr>
            <a:spLocks noGrp="1"/>
          </p:cNvSpPr>
          <p:nvPr>
            <p:ph type="title"/>
          </p:nvPr>
        </p:nvSpPr>
        <p:spPr>
          <a:xfrm>
            <a:off x="1181100" y="2006082"/>
            <a:ext cx="9425473" cy="1101012"/>
          </a:xfrm>
          <a:ln>
            <a:solidFill>
              <a:srgbClr val="FFFF00"/>
            </a:solidFill>
          </a:ln>
        </p:spPr>
        <p:txBody>
          <a:bodyPr>
            <a:noAutofit/>
          </a:bodyPr>
          <a:lstStyle/>
          <a:p>
            <a:pPr algn="ctr" rtl="1">
              <a:lnSpc>
                <a:spcPct val="130000"/>
              </a:lnSpc>
            </a:pPr>
            <a:r>
              <a:rPr lang="ar-SA" sz="32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فَوَسۡوَسَ اِلَیۡہِ الشَّیۡطٰنُ قَالَ یٰۤـاٰدَمُ ہَلۡ اَدُلُّکَ عَلٰی شَجَرَۃِ الۡخُلۡدِ وَ مُلۡکٍ لَّا یَبۡلٰی ﴿۱۲۰﴾</a:t>
            </a:r>
            <a:r>
              <a:rPr lang="en-US" sz="3200" dirty="0">
                <a:solidFill>
                  <a:srgbClr val="FFFF00"/>
                </a:solidFill>
                <a:effectLst/>
                <a:latin typeface="noorehira" panose="02000500000000020004" pitchFamily="2" charset="-78"/>
                <a:ea typeface="Times New Roman" panose="02020603050405020304" pitchFamily="18" charset="0"/>
              </a:rPr>
              <a:t> </a:t>
            </a:r>
            <a:endParaRPr lang="en-GB" sz="3200" dirty="0">
              <a:solidFill>
                <a:srgbClr val="FFFF00"/>
              </a:solidFill>
            </a:endParaRPr>
          </a:p>
        </p:txBody>
      </p:sp>
      <p:sp>
        <p:nvSpPr>
          <p:cNvPr id="4" name="Title 1">
            <a:extLst>
              <a:ext uri="{FF2B5EF4-FFF2-40B4-BE49-F238E27FC236}">
                <a16:creationId xmlns:a16="http://schemas.microsoft.com/office/drawing/2014/main" id="{3733D824-B948-A07C-8330-CA776A1B38C4}"/>
              </a:ext>
            </a:extLst>
          </p:cNvPr>
          <p:cNvSpPr txBox="1">
            <a:spLocks/>
          </p:cNvSpPr>
          <p:nvPr/>
        </p:nvSpPr>
        <p:spPr>
          <a:xfrm>
            <a:off x="429208" y="3214073"/>
            <a:ext cx="11076992" cy="19924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30000"/>
              </a:lnSpc>
            </a:pPr>
            <a:r>
              <a:rPr lang="ar-SA" sz="4000" dirty="0">
                <a:solidFill>
                  <a:srgbClr val="FFFF00"/>
                </a:solidFill>
                <a:latin typeface="Alvi Nastaleeq" panose="02000503000000020004" pitchFamily="2" charset="-78"/>
                <a:cs typeface="Alvi Nastaleeq" panose="02000503000000020004" pitchFamily="2" charset="-78"/>
              </a:rPr>
              <a:t> لیکن شیطان نے اس کو پھسلایا</a:t>
            </a:r>
            <a:r>
              <a:rPr lang="ur-PK" sz="4000" dirty="0">
                <a:solidFill>
                  <a:srgbClr val="FFFF00"/>
                </a:solidFill>
                <a:latin typeface="Alvi Nastaleeq" panose="02000503000000020004" pitchFamily="2" charset="-78"/>
                <a:cs typeface="Alvi Nastaleeq" panose="02000503000000020004" pitchFamily="2" charset="-78"/>
              </a:rPr>
              <a:t>،</a:t>
            </a:r>
            <a:r>
              <a:rPr lang="en-US" sz="4000" dirty="0">
                <a:solidFill>
                  <a:srgbClr val="FFFF00"/>
                </a:solidFill>
                <a:latin typeface="Alvi Nastaleeq" panose="02000503000000020004" pitchFamily="2" charset="-78"/>
                <a:cs typeface="Alvi Nastaleeq" panose="02000503000000020004" pitchFamily="2" charset="-78"/>
              </a:rPr>
              <a:t> </a:t>
            </a:r>
            <a:r>
              <a:rPr lang="ar-SA" sz="4000" dirty="0">
                <a:solidFill>
                  <a:srgbClr val="FFFF00"/>
                </a:solidFill>
                <a:latin typeface="Alvi Nastaleeq" panose="02000503000000020004" pitchFamily="2" charset="-78"/>
                <a:cs typeface="Alvi Nastaleeq" panose="02000503000000020004" pitchFamily="2" charset="-78"/>
              </a:rPr>
              <a:t>کہنے لگا </a:t>
            </a:r>
            <a:r>
              <a:rPr lang="ur-PK" sz="4000" dirty="0">
                <a:solidFill>
                  <a:srgbClr val="FFFF00"/>
                </a:solidFill>
                <a:latin typeface="Alvi Nastaleeq" panose="02000503000000020004" pitchFamily="2" charset="-78"/>
                <a:cs typeface="Alvi Nastaleeq" panose="02000503000000020004" pitchFamily="2" charset="-78"/>
              </a:rPr>
              <a:t>:</a:t>
            </a:r>
          </a:p>
          <a:p>
            <a:pPr algn="ctr" rtl="1">
              <a:lnSpc>
                <a:spcPct val="130000"/>
              </a:lnSpc>
            </a:pPr>
            <a:r>
              <a:rPr lang="ar-SA" sz="4000" dirty="0">
                <a:solidFill>
                  <a:srgbClr val="FFFF00"/>
                </a:solidFill>
                <a:latin typeface="Alvi Nastaleeq" panose="02000503000000020004" pitchFamily="2" charset="-78"/>
                <a:cs typeface="Alvi Nastaleeq" panose="02000503000000020004" pitchFamily="2" charset="-78"/>
              </a:rPr>
              <a:t> آدم</a:t>
            </a:r>
            <a:r>
              <a:rPr lang="ur-PK" sz="4000" dirty="0">
                <a:solidFill>
                  <a:srgbClr val="FFFF00"/>
                </a:solidFill>
                <a:latin typeface="Alvi Nastaleeq" panose="02000503000000020004" pitchFamily="2" charset="-78"/>
                <a:cs typeface="Alvi Nastaleeq" panose="02000503000000020004" pitchFamily="2" charset="-78"/>
              </a:rPr>
              <a:t>!</a:t>
            </a:r>
            <a:r>
              <a:rPr lang="ar-SA" sz="4000" dirty="0">
                <a:solidFill>
                  <a:srgbClr val="FFFF00"/>
                </a:solidFill>
                <a:latin typeface="Alvi Nastaleeq" panose="02000503000000020004" pitchFamily="2" charset="-78"/>
                <a:cs typeface="Alvi Nastaleeq" panose="02000503000000020004" pitchFamily="2" charset="-78"/>
              </a:rPr>
              <a:t> بتاؤں تمہیں وہ درخت جس سے ابدی زندگی اور لازوال سلطنت حاصل ہوتی ہے ؟ </a:t>
            </a:r>
            <a:r>
              <a:rPr lang="ur-PK" sz="4000" dirty="0">
                <a:solidFill>
                  <a:srgbClr val="FFFF00"/>
                </a:solidFill>
                <a:latin typeface="Alvi Nastaleeq" panose="02000503000000020004" pitchFamily="2" charset="-78"/>
                <a:cs typeface="Alvi Nastaleeq" panose="02000503000000020004" pitchFamily="2" charset="-78"/>
              </a:rPr>
              <a:t>"</a:t>
            </a:r>
            <a:endParaRPr lang="ar-SA" sz="4000" dirty="0">
              <a:solidFill>
                <a:srgbClr val="FFFF00"/>
              </a:solidFill>
              <a:latin typeface="Alvi Nastaleeq" panose="02000503000000020004" pitchFamily="2" charset="-78"/>
              <a:cs typeface="Alvi Nastaleeq" panose="02000503000000020004" pitchFamily="2" charset="-78"/>
            </a:endParaRPr>
          </a:p>
        </p:txBody>
      </p:sp>
      <p:sp>
        <p:nvSpPr>
          <p:cNvPr id="5" name="Title 1">
            <a:extLst>
              <a:ext uri="{FF2B5EF4-FFF2-40B4-BE49-F238E27FC236}">
                <a16:creationId xmlns:a16="http://schemas.microsoft.com/office/drawing/2014/main" id="{BF3AA1A1-D727-0E26-B799-59BA9AA7D670}"/>
              </a:ext>
            </a:extLst>
          </p:cNvPr>
          <p:cNvSpPr txBox="1">
            <a:spLocks/>
          </p:cNvSpPr>
          <p:nvPr/>
        </p:nvSpPr>
        <p:spPr>
          <a:xfrm>
            <a:off x="5369766" y="5234474"/>
            <a:ext cx="1917441" cy="9597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400" dirty="0">
                <a:solidFill>
                  <a:srgbClr val="FFFF00"/>
                </a:solidFill>
                <a:latin typeface="Alvi Nastaleeq" panose="02000503000000020004" pitchFamily="2" charset="-78"/>
                <a:cs typeface="Alvi Nastaleeq" panose="02000503000000020004" pitchFamily="2" charset="-78"/>
              </a:rPr>
              <a:t>(طٰہٰ: ۱۲۰)</a:t>
            </a:r>
            <a:endParaRPr lang="ar-SA" sz="2400" dirty="0">
              <a:solidFill>
                <a:srgbClr val="FFFF00"/>
              </a:solidFill>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3CB078A4-00CE-6E39-5602-EEAF5FDFB452}"/>
              </a:ext>
            </a:extLst>
          </p:cNvPr>
          <p:cNvSpPr txBox="1">
            <a:spLocks/>
          </p:cNvSpPr>
          <p:nvPr/>
        </p:nvSpPr>
        <p:spPr>
          <a:xfrm>
            <a:off x="3762375" y="757596"/>
            <a:ext cx="4238625" cy="814029"/>
          </a:xfrm>
          <a:prstGeom prst="rect">
            <a:avLst/>
          </a:prstGeom>
        </p:spPr>
        <p:style>
          <a:lnRef idx="1">
            <a:schemeClr val="dk1"/>
          </a:lnRef>
          <a:fillRef idx="3">
            <a:schemeClr val="dk1"/>
          </a:fillRef>
          <a:effectRef idx="2">
            <a:schemeClr val="dk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spcBef>
                <a:spcPts val="0"/>
              </a:spcBef>
              <a:spcAft>
                <a:spcPts val="800"/>
              </a:spcAft>
            </a:pPr>
            <a:r>
              <a:rPr lang="ar-SA"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فوری فائدہ... اور انجام کو بھلا دینا</a:t>
            </a:r>
            <a:endParaRPr lang="en-GB" sz="3200" dirty="0">
              <a:solidFill>
                <a:srgbClr val="FFFF00"/>
              </a:solidFill>
            </a:endParaRPr>
          </a:p>
        </p:txBody>
      </p:sp>
    </p:spTree>
    <p:extLst>
      <p:ext uri="{BB962C8B-B14F-4D97-AF65-F5344CB8AC3E}">
        <p14:creationId xmlns:p14="http://schemas.microsoft.com/office/powerpoint/2010/main" val="4032141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6B396-A101-D457-06F2-621159B3A898}"/>
              </a:ext>
            </a:extLst>
          </p:cNvPr>
          <p:cNvSpPr>
            <a:spLocks noGrp="1"/>
          </p:cNvSpPr>
          <p:nvPr>
            <p:ph type="title"/>
          </p:nvPr>
        </p:nvSpPr>
        <p:spPr>
          <a:xfrm>
            <a:off x="1054357" y="402445"/>
            <a:ext cx="8965163" cy="5027969"/>
          </a:xfrm>
        </p:spPr>
        <p:txBody>
          <a:bodyPr>
            <a:normAutofit/>
          </a:bodyPr>
          <a:lstStyle/>
          <a:p>
            <a:pPr algn="r" rtl="1">
              <a:lnSpc>
                <a:spcPct val="150000"/>
              </a:lnSpc>
            </a:pPr>
            <a:r>
              <a:rPr lang="ar-SA" sz="4000" b="1" kern="100" dirty="0">
                <a:effectLst>
                  <a:glow rad="101600">
                    <a:schemeClr val="bg1">
                      <a:alpha val="60000"/>
                    </a:schemeClr>
                  </a:glow>
                </a:effectLst>
                <a:latin typeface="Aslam" panose="02000000000000000000" pitchFamily="2" charset="-78"/>
                <a:ea typeface="Aptos" panose="020B0004020202020204" pitchFamily="34" charset="0"/>
                <a:cs typeface="Aslam" panose="02000000000000000000" pitchFamily="2" charset="-78"/>
              </a:rPr>
              <a:t>شیطان</a:t>
            </a:r>
            <a:r>
              <a:rPr lang="en-GB" sz="4000" b="1" kern="100" dirty="0">
                <a:effectLst>
                  <a:glow rad="101600">
                    <a:schemeClr val="bg1">
                      <a:alpha val="60000"/>
                    </a:schemeClr>
                  </a:glow>
                </a:effectLst>
                <a:latin typeface="Aslam" panose="02000000000000000000" pitchFamily="2" charset="-78"/>
                <a:ea typeface="Aptos" panose="020B0004020202020204" pitchFamily="34" charset="0"/>
                <a:cs typeface="Aslam" panose="02000000000000000000" pitchFamily="2" charset="-78"/>
              </a:rPr>
              <a:t>...</a:t>
            </a:r>
            <a:br>
              <a:rPr lang="ur-PK" sz="4000" b="1" kern="100" dirty="0">
                <a:latin typeface="Alvi Nastaleeq" panose="02000503000000020004" pitchFamily="2" charset="-78"/>
                <a:ea typeface="Aptos" panose="020B0004020202020204" pitchFamily="34" charset="0"/>
                <a:cs typeface="Alvi Nastaleeq" panose="02000503000000020004" pitchFamily="2" charset="-78"/>
              </a:rPr>
            </a:br>
            <a:r>
              <a:rPr lang="ar-SA" sz="4000" b="1" kern="100" dirty="0">
                <a:solidFill>
                  <a:schemeClr val="bg1"/>
                </a:solidFill>
                <a:effectLst>
                  <a:glow rad="101600">
                    <a:schemeClr val="tx1">
                      <a:alpha val="60000"/>
                    </a:schemeClr>
                  </a:glow>
                </a:effectLst>
                <a:latin typeface="Alvi Nastaleeq" panose="02000503000000020004" pitchFamily="2" charset="-78"/>
                <a:ea typeface="Aptos" panose="020B0004020202020204" pitchFamily="34" charset="0"/>
                <a:cs typeface="Alvi Nastaleeq" panose="02000503000000020004" pitchFamily="2" charset="-78"/>
              </a:rPr>
              <a:t>آپ کو مجبور نہیں کر سکتا۔</a:t>
            </a:r>
            <a:br>
              <a:rPr lang="ur-PK" sz="4000" b="1" kern="100" dirty="0">
                <a:solidFill>
                  <a:schemeClr val="bg1"/>
                </a:solidFill>
                <a:effectLst>
                  <a:glow rad="101600">
                    <a:schemeClr val="tx1">
                      <a:alpha val="60000"/>
                    </a:schemeClr>
                  </a:glow>
                </a:effectLst>
                <a:latin typeface="Alvi Nastaleeq" panose="02000503000000020004" pitchFamily="2" charset="-78"/>
                <a:ea typeface="Aptos" panose="020B0004020202020204" pitchFamily="34" charset="0"/>
                <a:cs typeface="Alvi Nastaleeq" panose="02000503000000020004" pitchFamily="2" charset="-78"/>
              </a:rPr>
            </a:b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a:t>
            </a:r>
            <a:r>
              <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آپ کا ہاتھ پکڑ کر گناہ نہیں کروا سکتا</a:t>
            </a:r>
            <a:br>
              <a:rPr lang="ur-PK"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a:t>
            </a:r>
            <a:r>
              <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ur-PK"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آپ کی زبان سے جھوٹ نہیں بلوا سکتا</a:t>
            </a:r>
            <a:br>
              <a:rPr lang="ur-PK"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a:t>
            </a:r>
            <a:r>
              <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آپ کی آنکھوں کو زبردستی حرام کی طرف نہیں پھیر سکتا</a:t>
            </a:r>
            <a:endParaRPr lang="en-GB" sz="4000" b="1" dirty="0">
              <a:solidFill>
                <a:schemeClr val="bg1"/>
              </a:solidFill>
            </a:endParaRPr>
          </a:p>
        </p:txBody>
      </p:sp>
      <p:sp>
        <p:nvSpPr>
          <p:cNvPr id="3" name="Title 1">
            <a:extLst>
              <a:ext uri="{FF2B5EF4-FFF2-40B4-BE49-F238E27FC236}">
                <a16:creationId xmlns:a16="http://schemas.microsoft.com/office/drawing/2014/main" id="{00AFB9AC-3A1F-5287-3077-0D5DDE1B0EED}"/>
              </a:ext>
            </a:extLst>
          </p:cNvPr>
          <p:cNvSpPr txBox="1">
            <a:spLocks/>
          </p:cNvSpPr>
          <p:nvPr/>
        </p:nvSpPr>
        <p:spPr>
          <a:xfrm>
            <a:off x="656667" y="550778"/>
            <a:ext cx="4601133" cy="944648"/>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5210165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D5DF4-9490-9028-246F-61C5D5B81057}"/>
              </a:ext>
            </a:extLst>
          </p:cNvPr>
          <p:cNvSpPr>
            <a:spLocks noGrp="1"/>
          </p:cNvSpPr>
          <p:nvPr>
            <p:ph type="title"/>
          </p:nvPr>
        </p:nvSpPr>
        <p:spPr>
          <a:xfrm>
            <a:off x="6400800" y="622300"/>
            <a:ext cx="4953000" cy="1325563"/>
          </a:xfrm>
        </p:spPr>
        <p:txBody>
          <a:bodyPr>
            <a:normAutofit/>
          </a:bodyPr>
          <a:lstStyle/>
          <a:p>
            <a:pPr algn="r" rtl="1"/>
            <a:r>
              <a:rPr lang="ar-SA" sz="3200" kern="100" dirty="0">
                <a:solidFill>
                  <a:srgbClr val="FF0000"/>
                </a:solidFill>
                <a:effectLst/>
                <a:latin typeface="Aslam" panose="02000000000000000000" pitchFamily="2" charset="-78"/>
                <a:ea typeface="Aptos" panose="020B0004020202020204" pitchFamily="34" charset="0"/>
                <a:cs typeface="Aslam" panose="02000000000000000000" pitchFamily="2" charset="-78"/>
              </a:rPr>
              <a:t>شیطان کی تیسری جنگی چال</a:t>
            </a:r>
            <a:endParaRPr lang="en-GB" sz="3200" dirty="0">
              <a:solidFill>
                <a:srgbClr val="FF0000"/>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339CBE40-A802-AC84-0A67-09E4A981966E}"/>
              </a:ext>
            </a:extLst>
          </p:cNvPr>
          <p:cNvSpPr txBox="1">
            <a:spLocks/>
          </p:cNvSpPr>
          <p:nvPr/>
        </p:nvSpPr>
        <p:spPr>
          <a:xfrm>
            <a:off x="4486274" y="1856663"/>
            <a:ext cx="6276975" cy="17152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30000"/>
              </a:lnSpc>
            </a:pPr>
            <a:r>
              <a:rPr lang="ar-SA" sz="40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وہ ہر انسان پر ایک ہی حملہ نہیں کرتا۔</a:t>
            </a:r>
            <a:endParaRPr lang="ur-PK" sz="40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30000"/>
              </a:lnSpc>
            </a:pP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وہ</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ہر انسان کی الگ کمزوری پہچانتا ہے۔</a:t>
            </a:r>
            <a:endParaRPr lang="en-GB" sz="4000" dirty="0">
              <a:solidFill>
                <a:srgbClr val="FFFF00"/>
              </a:solidFill>
            </a:endParaRPr>
          </a:p>
        </p:txBody>
      </p:sp>
      <p:sp>
        <p:nvSpPr>
          <p:cNvPr id="5" name="Title 1">
            <a:extLst>
              <a:ext uri="{FF2B5EF4-FFF2-40B4-BE49-F238E27FC236}">
                <a16:creationId xmlns:a16="http://schemas.microsoft.com/office/drawing/2014/main" id="{47241ABB-EA98-F4A6-CE3F-81C5997C59FF}"/>
              </a:ext>
            </a:extLst>
          </p:cNvPr>
          <p:cNvSpPr txBox="1">
            <a:spLocks/>
          </p:cNvSpPr>
          <p:nvPr/>
        </p:nvSpPr>
        <p:spPr>
          <a:xfrm>
            <a:off x="781050" y="4342689"/>
            <a:ext cx="501015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شیطان</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 </a:t>
            </a:r>
            <a:endPar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ہم سب کے لیے</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ایک ہی نسخہ استعمال نہیں کرتا۔</a:t>
            </a:r>
            <a:endPar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3" name="Title 1">
            <a:extLst>
              <a:ext uri="{FF2B5EF4-FFF2-40B4-BE49-F238E27FC236}">
                <a16:creationId xmlns:a16="http://schemas.microsoft.com/office/drawing/2014/main" id="{BA3D1BC3-BC90-8B6F-F7B5-605AFA4D63AE}"/>
              </a:ext>
            </a:extLst>
          </p:cNvPr>
          <p:cNvSpPr txBox="1">
            <a:spLocks/>
          </p:cNvSpPr>
          <p:nvPr/>
        </p:nvSpPr>
        <p:spPr>
          <a:xfrm>
            <a:off x="753082" y="1051716"/>
            <a:ext cx="4601133" cy="744622"/>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753948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57305-6D88-560E-3FFA-B0C8FD27AA03}"/>
              </a:ext>
            </a:extLst>
          </p:cNvPr>
          <p:cNvSpPr>
            <a:spLocks noGrp="1"/>
          </p:cNvSpPr>
          <p:nvPr>
            <p:ph type="title"/>
          </p:nvPr>
        </p:nvSpPr>
        <p:spPr>
          <a:xfrm>
            <a:off x="838200" y="857316"/>
            <a:ext cx="10515600" cy="1325563"/>
          </a:xfrm>
        </p:spPr>
        <p:txBody>
          <a:bodyPr>
            <a:normAutofit/>
          </a:bodyPr>
          <a:lstStyle/>
          <a:p>
            <a:pPr marL="0" marR="0"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ذرا سوچئے</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اگر آج شیطان</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آپ پر حملہ کرے</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تو کس دروازے سے کرے گا؟</a:t>
            </a:r>
            <a:endParaRPr lang="en-GB" sz="4000" dirty="0">
              <a:solidFill>
                <a:srgbClr val="FFFF00"/>
              </a:solidFill>
            </a:endParaRPr>
          </a:p>
        </p:txBody>
      </p:sp>
      <p:sp>
        <p:nvSpPr>
          <p:cNvPr id="4" name="Title 1">
            <a:extLst>
              <a:ext uri="{FF2B5EF4-FFF2-40B4-BE49-F238E27FC236}">
                <a16:creationId xmlns:a16="http://schemas.microsoft.com/office/drawing/2014/main" id="{FDB51336-7320-EBBD-6975-9A324A0435E1}"/>
              </a:ext>
            </a:extLst>
          </p:cNvPr>
          <p:cNvSpPr txBox="1">
            <a:spLocks/>
          </p:cNvSpPr>
          <p:nvPr/>
        </p:nvSpPr>
        <p:spPr>
          <a:xfrm>
            <a:off x="990600" y="2532938"/>
            <a:ext cx="10515600" cy="1325563"/>
          </a:xfrm>
          <a:prstGeom prst="rect">
            <a:avLst/>
          </a:prstGeom>
        </p:spPr>
        <p:style>
          <a:lnRef idx="1">
            <a:schemeClr val="dk1"/>
          </a:lnRef>
          <a:fillRef idx="3">
            <a:schemeClr val="dk1"/>
          </a:fillRef>
          <a:effectRef idx="2">
            <a:schemeClr val="dk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spcBef>
                <a:spcPts val="0"/>
              </a:spcBef>
              <a:spcAft>
                <a:spcPts val="800"/>
              </a:spcAft>
            </a:pPr>
            <a:r>
              <a:rPr lang="en-GB" sz="4000" kern="100" dirty="0">
                <a:solidFill>
                  <a:srgbClr val="FF0000"/>
                </a:solidFill>
                <a:latin typeface="Aslam" panose="02000000000000000000" pitchFamily="2" charset="-78"/>
                <a:ea typeface="Aptos" panose="020B0004020202020204" pitchFamily="34" charset="0"/>
                <a:cs typeface="Aslam" panose="02000000000000000000" pitchFamily="2" charset="-78"/>
              </a:rPr>
              <a:t>...</a:t>
            </a:r>
            <a:r>
              <a:rPr lang="ar-SA" sz="4000" kern="100" dirty="0">
                <a:solidFill>
                  <a:srgbClr val="FF0000"/>
                </a:solidFill>
                <a:latin typeface="Aslam" panose="02000000000000000000" pitchFamily="2" charset="-78"/>
                <a:ea typeface="Aptos" panose="020B0004020202020204" pitchFamily="34" charset="0"/>
                <a:cs typeface="Aslam" panose="02000000000000000000" pitchFamily="2" charset="-78"/>
              </a:rPr>
              <a:t>غصہ؟</a:t>
            </a:r>
            <a:r>
              <a:rPr lang="en-GB" sz="4000" kern="100" dirty="0">
                <a:solidFill>
                  <a:srgbClr val="FF0000"/>
                </a:solidFill>
                <a:latin typeface="Aslam" panose="02000000000000000000" pitchFamily="2" charset="-78"/>
                <a:ea typeface="Aptos" panose="020B0004020202020204" pitchFamily="34" charset="0"/>
                <a:cs typeface="Aslam" panose="02000000000000000000" pitchFamily="2" charset="-78"/>
              </a:rPr>
              <a:t>...</a:t>
            </a:r>
            <a:r>
              <a:rPr lang="ar-SA" sz="4000" kern="100" dirty="0">
                <a:solidFill>
                  <a:srgbClr val="FF0000"/>
                </a:solidFill>
                <a:latin typeface="Aslam" panose="02000000000000000000" pitchFamily="2" charset="-78"/>
                <a:ea typeface="Aptos" panose="020B0004020202020204" pitchFamily="34" charset="0"/>
                <a:cs typeface="Aslam" panose="02000000000000000000" pitchFamily="2" charset="-78"/>
              </a:rPr>
              <a:t>حسد؟</a:t>
            </a:r>
            <a:r>
              <a:rPr lang="en-GB" sz="4000" kern="100" dirty="0">
                <a:solidFill>
                  <a:srgbClr val="FF0000"/>
                </a:solidFill>
                <a:latin typeface="Aslam" panose="02000000000000000000" pitchFamily="2" charset="-78"/>
                <a:ea typeface="Aptos" panose="020B0004020202020204" pitchFamily="34" charset="0"/>
                <a:cs typeface="Aslam" panose="02000000000000000000" pitchFamily="2" charset="-78"/>
              </a:rPr>
              <a:t>...</a:t>
            </a:r>
            <a:r>
              <a:rPr lang="ar-SA" sz="4000" kern="100" dirty="0">
                <a:solidFill>
                  <a:srgbClr val="FF0000"/>
                </a:solidFill>
                <a:latin typeface="Aslam" panose="02000000000000000000" pitchFamily="2" charset="-78"/>
                <a:ea typeface="Aptos" panose="020B0004020202020204" pitchFamily="34" charset="0"/>
                <a:cs typeface="Aslam" panose="02000000000000000000" pitchFamily="2" charset="-78"/>
              </a:rPr>
              <a:t>مال؟</a:t>
            </a:r>
            <a:r>
              <a:rPr lang="en-GB" sz="4000" kern="100" dirty="0">
                <a:solidFill>
                  <a:srgbClr val="FF0000"/>
                </a:solidFill>
                <a:latin typeface="Aslam" panose="02000000000000000000" pitchFamily="2" charset="-78"/>
                <a:ea typeface="Aptos" panose="020B0004020202020204" pitchFamily="34" charset="0"/>
                <a:cs typeface="Aslam" panose="02000000000000000000" pitchFamily="2" charset="-78"/>
              </a:rPr>
              <a:t>...</a:t>
            </a:r>
            <a:r>
              <a:rPr lang="ar-SA" sz="4000" kern="100" dirty="0">
                <a:solidFill>
                  <a:srgbClr val="FF0000"/>
                </a:solidFill>
                <a:latin typeface="Aslam" panose="02000000000000000000" pitchFamily="2" charset="-78"/>
                <a:ea typeface="Aptos" panose="020B0004020202020204" pitchFamily="34" charset="0"/>
                <a:cs typeface="Aslam" panose="02000000000000000000" pitchFamily="2" charset="-78"/>
              </a:rPr>
              <a:t>اولاد؟</a:t>
            </a:r>
            <a:r>
              <a:rPr lang="en-GB" sz="4000" kern="100" dirty="0">
                <a:solidFill>
                  <a:srgbClr val="FF0000"/>
                </a:solidFill>
                <a:latin typeface="Aslam" panose="02000000000000000000" pitchFamily="2" charset="-78"/>
                <a:ea typeface="Aptos" panose="020B0004020202020204" pitchFamily="34" charset="0"/>
                <a:cs typeface="Aslam" panose="02000000000000000000" pitchFamily="2" charset="-78"/>
              </a:rPr>
              <a:t>...</a:t>
            </a:r>
            <a:r>
              <a:rPr lang="ar-SA" sz="4000" kern="100" dirty="0">
                <a:solidFill>
                  <a:srgbClr val="FF0000"/>
                </a:solidFill>
                <a:latin typeface="Aslam" panose="02000000000000000000" pitchFamily="2" charset="-78"/>
                <a:ea typeface="Aptos" panose="020B0004020202020204" pitchFamily="34" charset="0"/>
                <a:cs typeface="Aslam" panose="02000000000000000000" pitchFamily="2" charset="-78"/>
              </a:rPr>
              <a:t>موبائل؟</a:t>
            </a:r>
            <a:r>
              <a:rPr lang="en-GB" sz="4000" kern="100" dirty="0">
                <a:solidFill>
                  <a:srgbClr val="FF0000"/>
                </a:solidFill>
                <a:latin typeface="Aslam" panose="02000000000000000000" pitchFamily="2" charset="-78"/>
                <a:ea typeface="Aptos" panose="020B0004020202020204" pitchFamily="34" charset="0"/>
                <a:cs typeface="Aslam" panose="02000000000000000000" pitchFamily="2" charset="-78"/>
              </a:rPr>
              <a:t>...</a:t>
            </a:r>
            <a:r>
              <a:rPr lang="ar-SA" sz="4000" kern="100" dirty="0">
                <a:solidFill>
                  <a:srgbClr val="FF0000"/>
                </a:solidFill>
                <a:latin typeface="Aslam" panose="02000000000000000000" pitchFamily="2" charset="-78"/>
                <a:ea typeface="Aptos" panose="020B0004020202020204" pitchFamily="34" charset="0"/>
                <a:cs typeface="Aslam" panose="02000000000000000000" pitchFamily="2" charset="-78"/>
              </a:rPr>
              <a:t> نام و نمود؟</a:t>
            </a:r>
            <a:r>
              <a:rPr lang="en-GB" sz="4000" kern="100" dirty="0">
                <a:solidFill>
                  <a:srgbClr val="FF0000"/>
                </a:solidFill>
                <a:latin typeface="Aslam" panose="02000000000000000000" pitchFamily="2" charset="-78"/>
                <a:ea typeface="Aptos" panose="020B0004020202020204" pitchFamily="34" charset="0"/>
                <a:cs typeface="Aslam" panose="02000000000000000000" pitchFamily="2" charset="-78"/>
              </a:rPr>
              <a:t> ...</a:t>
            </a:r>
            <a:endParaRPr lang="en-GB" sz="4000" dirty="0">
              <a:solidFill>
                <a:srgbClr val="FF0000"/>
              </a:solidFill>
              <a:latin typeface="Aslam" panose="02000000000000000000" pitchFamily="2" charset="-78"/>
              <a:cs typeface="Aslam" panose="02000000000000000000" pitchFamily="2" charset="-78"/>
            </a:endParaRPr>
          </a:p>
        </p:txBody>
      </p:sp>
      <p:sp>
        <p:nvSpPr>
          <p:cNvPr id="5" name="Title 1">
            <a:extLst>
              <a:ext uri="{FF2B5EF4-FFF2-40B4-BE49-F238E27FC236}">
                <a16:creationId xmlns:a16="http://schemas.microsoft.com/office/drawing/2014/main" id="{183B451E-9AEC-93E2-4433-B05D73CF351F}"/>
              </a:ext>
            </a:extLst>
          </p:cNvPr>
          <p:cNvSpPr txBox="1">
            <a:spLocks/>
          </p:cNvSpPr>
          <p:nvPr/>
        </p:nvSpPr>
        <p:spPr>
          <a:xfrm>
            <a:off x="704850" y="4180114"/>
            <a:ext cx="6743700" cy="18587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5000"/>
              </a:lnSpc>
              <a:spcBef>
                <a:spcPts val="0"/>
              </a:spcBef>
              <a:spcAft>
                <a:spcPts val="800"/>
              </a:spcAft>
            </a:pPr>
            <a:r>
              <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ہ</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ر انسان کا</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r>
              <a:rPr lang="ar-SA" sz="40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کمزور دروازہ الگ ہوتا ہے</a:t>
            </a:r>
            <a:endParaRPr lang="ur-PK" sz="40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اور</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شیطان</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اسی دروازے کے سامنے بیٹھتا ہے</a:t>
            </a:r>
            <a:endParaRPr lang="en-GB" sz="4000" dirty="0">
              <a:solidFill>
                <a:srgbClr val="FFFF00"/>
              </a:solidFill>
            </a:endParaRPr>
          </a:p>
        </p:txBody>
      </p:sp>
    </p:spTree>
    <p:extLst>
      <p:ext uri="{BB962C8B-B14F-4D97-AF65-F5344CB8AC3E}">
        <p14:creationId xmlns:p14="http://schemas.microsoft.com/office/powerpoint/2010/main" val="16693649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55A33-1D71-3DFF-083B-BF36FCE4FBF1}"/>
              </a:ext>
            </a:extLst>
          </p:cNvPr>
          <p:cNvSpPr>
            <a:spLocks noGrp="1"/>
          </p:cNvSpPr>
          <p:nvPr>
            <p:ph type="title"/>
          </p:nvPr>
        </p:nvSpPr>
        <p:spPr/>
        <p:txBody>
          <a:bodyPr>
            <a:normAutofit/>
          </a:bodyPr>
          <a:lstStyle/>
          <a:p>
            <a:pPr algn="r" rtl="1"/>
            <a:r>
              <a:rPr lang="ar-SA" sz="3200" b="0" i="0" dirty="0">
                <a:solidFill>
                  <a:srgbClr val="FFFF00"/>
                </a:solidFill>
                <a:effectLst/>
                <a:latin typeface="noorehira" panose="02000500000000020004" pitchFamily="2" charset="-78"/>
                <a:cs typeface="noorehira" panose="02000500000000020004" pitchFamily="2" charset="-78"/>
              </a:rPr>
              <a:t>عَنْ </a:t>
            </a:r>
            <a:r>
              <a:rPr lang="ar-SA" sz="3200" b="0" i="0" strike="noStrike" dirty="0">
                <a:solidFill>
                  <a:srgbClr val="FFFF00"/>
                </a:solidFill>
                <a:effectLst/>
                <a:latin typeface="noorehira" panose="02000500000000020004" pitchFamily="2" charset="-78"/>
                <a:cs typeface="noorehira" panose="02000500000000020004" pitchFamily="2" charset="-78"/>
                <a:hlinkClick r:id="rId4">
                  <a:extLst>
                    <a:ext uri="{A12FA001-AC4F-418D-AE19-62706E023703}">
                      <ahyp:hlinkClr xmlns:ahyp="http://schemas.microsoft.com/office/drawing/2018/hyperlinkcolor" val="tx"/>
                    </a:ext>
                  </a:extLst>
                </a:hlinkClick>
              </a:rPr>
              <a:t>أَنَسِ بْنِ مَالِكٍ</a:t>
            </a:r>
            <a:r>
              <a:rPr lang="ur-PK" sz="3200" b="0" i="0" strike="noStrike" dirty="0">
                <a:solidFill>
                  <a:srgbClr val="FFFF00"/>
                </a:solidFill>
                <a:effectLst/>
                <a:latin typeface="Alvi Nastaleeq" panose="02000503000000020004" pitchFamily="2" charset="-78"/>
                <a:cs typeface="Alvi Nastaleeq" panose="02000503000000020004" pitchFamily="2" charset="-78"/>
              </a:rPr>
              <a:t>ؓ</a:t>
            </a:r>
            <a:r>
              <a:rPr lang="ar-SA" sz="3200" b="0" i="0" dirty="0">
                <a:solidFill>
                  <a:srgbClr val="FFFF00"/>
                </a:solidFill>
                <a:effectLst/>
                <a:latin typeface="noorehira" panose="02000500000000020004" pitchFamily="2" charset="-78"/>
                <a:cs typeface="noorehira" panose="02000500000000020004" pitchFamily="2" charset="-78"/>
              </a:rPr>
              <a:t> قَالَ: قَالَ رَسُولُ اللَّهِ</a:t>
            </a:r>
            <a:r>
              <a:rPr lang="ur-PK" sz="3200" b="0" i="0" dirty="0">
                <a:solidFill>
                  <a:srgbClr val="FFFF00"/>
                </a:solidFill>
                <a:effectLst/>
                <a:latin typeface="noorehira" panose="02000500000000020004" pitchFamily="2" charset="-78"/>
                <a:cs typeface="noorehira" panose="02000500000000020004" pitchFamily="2" charset="-78"/>
              </a:rPr>
              <a:t>ﷺ</a:t>
            </a:r>
            <a:r>
              <a:rPr lang="ar-SA" sz="3200" b="0" i="0" dirty="0">
                <a:solidFill>
                  <a:srgbClr val="FFFF00"/>
                </a:solidFill>
                <a:effectLst/>
                <a:latin typeface="noorehira" panose="02000500000000020004" pitchFamily="2" charset="-78"/>
                <a:cs typeface="noorehira" panose="02000500000000020004" pitchFamily="2" charset="-78"/>
              </a:rPr>
              <a:t>:</a:t>
            </a:r>
            <a:endParaRPr lang="en-GB" sz="3200" dirty="0">
              <a:solidFill>
                <a:srgbClr val="FFFF00"/>
              </a:solidFill>
              <a:latin typeface="noorehira" panose="02000500000000020004" pitchFamily="2" charset="-78"/>
              <a:cs typeface="noorehira" panose="02000500000000020004" pitchFamily="2" charset="-78"/>
            </a:endParaRPr>
          </a:p>
        </p:txBody>
      </p:sp>
      <p:sp>
        <p:nvSpPr>
          <p:cNvPr id="4" name="Title 1">
            <a:extLst>
              <a:ext uri="{FF2B5EF4-FFF2-40B4-BE49-F238E27FC236}">
                <a16:creationId xmlns:a16="http://schemas.microsoft.com/office/drawing/2014/main" id="{75450597-7566-4BE9-A50F-FE58B63828EC}"/>
              </a:ext>
            </a:extLst>
          </p:cNvPr>
          <p:cNvSpPr txBox="1">
            <a:spLocks/>
          </p:cNvSpPr>
          <p:nvPr/>
        </p:nvSpPr>
        <p:spPr>
          <a:xfrm>
            <a:off x="1152524" y="1902149"/>
            <a:ext cx="9915525" cy="1325563"/>
          </a:xfrm>
          <a:prstGeom prst="rect">
            <a:avLst/>
          </a:prstGeom>
        </p:spPr>
        <p:style>
          <a:lnRef idx="1">
            <a:schemeClr val="dk1"/>
          </a:lnRef>
          <a:fillRef idx="3">
            <a:schemeClr val="dk1"/>
          </a:fillRef>
          <a:effectRef idx="2">
            <a:schemeClr val="dk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5400" dirty="0">
                <a:solidFill>
                  <a:srgbClr val="FFFF00"/>
                </a:solidFill>
                <a:latin typeface="noorehira" panose="02000500000000020004" pitchFamily="2" charset="-78"/>
                <a:cs typeface="noorehira" panose="02000500000000020004" pitchFamily="2" charset="-78"/>
              </a:rPr>
              <a:t>إِنَّ الشَّيْطَانَ يَجْرِي مِنَ ابْنِ آدَمَ مَجْرَى الدَّمِ.</a:t>
            </a:r>
            <a:endParaRPr lang="en-GB" sz="5400" dirty="0">
              <a:solidFill>
                <a:srgbClr val="FFFF00"/>
              </a:solidFill>
              <a:latin typeface="noorehira" panose="02000500000000020004" pitchFamily="2" charset="-78"/>
              <a:cs typeface="noorehira" panose="02000500000000020004" pitchFamily="2" charset="-78"/>
            </a:endParaRPr>
          </a:p>
        </p:txBody>
      </p:sp>
      <p:sp>
        <p:nvSpPr>
          <p:cNvPr id="5" name="Title 1">
            <a:extLst>
              <a:ext uri="{FF2B5EF4-FFF2-40B4-BE49-F238E27FC236}">
                <a16:creationId xmlns:a16="http://schemas.microsoft.com/office/drawing/2014/main" id="{6D644D27-0CCB-66BC-C3EF-76372E8BE727}"/>
              </a:ext>
            </a:extLst>
          </p:cNvPr>
          <p:cNvSpPr txBox="1">
            <a:spLocks/>
          </p:cNvSpPr>
          <p:nvPr/>
        </p:nvSpPr>
        <p:spPr>
          <a:xfrm>
            <a:off x="1533525" y="5373364"/>
            <a:ext cx="3886200" cy="8434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400" b="0" i="0" dirty="0">
                <a:solidFill>
                  <a:srgbClr val="FFFF00"/>
                </a:solidFill>
                <a:effectLst/>
                <a:latin typeface="Alvi Nastaleeq" panose="02000503000000020004" pitchFamily="2" charset="-78"/>
                <a:cs typeface="Alvi Nastaleeq" panose="02000503000000020004" pitchFamily="2" charset="-78"/>
              </a:rPr>
              <a:t>(</a:t>
            </a:r>
            <a:r>
              <a:rPr lang="ar-SA" sz="2400" b="0" i="0" dirty="0">
                <a:solidFill>
                  <a:srgbClr val="FFFF00"/>
                </a:solidFill>
                <a:effectLst/>
                <a:latin typeface="Alvi Nastaleeq" panose="02000503000000020004" pitchFamily="2" charset="-78"/>
                <a:cs typeface="Alvi Nastaleeq" panose="02000503000000020004" pitchFamily="2" charset="-78"/>
              </a:rPr>
              <a:t>سنن ابي دا</a:t>
            </a:r>
            <a:r>
              <a:rPr lang="ur-PK" sz="2400" b="0" i="0" dirty="0">
                <a:solidFill>
                  <a:srgbClr val="FFFF00"/>
                </a:solidFill>
                <a:effectLst/>
                <a:latin typeface="Alvi Nastaleeq" panose="02000503000000020004" pitchFamily="2" charset="-78"/>
                <a:cs typeface="Alvi Nastaleeq" panose="02000503000000020004" pitchFamily="2" charset="-78"/>
              </a:rPr>
              <a:t>ؤ</a:t>
            </a:r>
            <a:r>
              <a:rPr lang="ar-SA" sz="2400" b="0" i="0" dirty="0">
                <a:solidFill>
                  <a:srgbClr val="FFFF00"/>
                </a:solidFill>
                <a:effectLst/>
                <a:latin typeface="Alvi Nastaleeq" panose="02000503000000020004" pitchFamily="2" charset="-78"/>
                <a:cs typeface="Alvi Nastaleeq" panose="02000503000000020004" pitchFamily="2" charset="-78"/>
              </a:rPr>
              <a:t>د/كتاب السنة /حدیث: </a:t>
            </a:r>
            <a:r>
              <a:rPr lang="ur-PK" sz="2400" b="0" i="0" dirty="0">
                <a:solidFill>
                  <a:srgbClr val="FFFF00"/>
                </a:solidFill>
                <a:effectLst/>
                <a:latin typeface="Alvi Nastaleeq" panose="02000503000000020004" pitchFamily="2" charset="-78"/>
                <a:cs typeface="Alvi Nastaleeq" panose="02000503000000020004" pitchFamily="2" charset="-78"/>
              </a:rPr>
              <a:t>۴۷۱۹)</a:t>
            </a:r>
            <a:endParaRPr lang="en-GB" sz="2400" dirty="0">
              <a:solidFill>
                <a:srgbClr val="FFFF00"/>
              </a:solidFill>
              <a:latin typeface="Alvi Nastaleeq" panose="02000503000000020004" pitchFamily="2" charset="-78"/>
              <a:cs typeface="Alvi Nastaleeq" panose="02000503000000020004" pitchFamily="2" charset="-78"/>
            </a:endParaRPr>
          </a:p>
        </p:txBody>
      </p:sp>
      <p:sp>
        <p:nvSpPr>
          <p:cNvPr id="6" name="Title 1">
            <a:extLst>
              <a:ext uri="{FF2B5EF4-FFF2-40B4-BE49-F238E27FC236}">
                <a16:creationId xmlns:a16="http://schemas.microsoft.com/office/drawing/2014/main" id="{0EC8F0E5-89CD-9F08-130D-26BEEDFCB19E}"/>
              </a:ext>
            </a:extLst>
          </p:cNvPr>
          <p:cNvSpPr txBox="1">
            <a:spLocks/>
          </p:cNvSpPr>
          <p:nvPr/>
        </p:nvSpPr>
        <p:spPr>
          <a:xfrm>
            <a:off x="1219200" y="3719677"/>
            <a:ext cx="9772649" cy="1325563"/>
          </a:xfrm>
          <a:prstGeom prst="rect">
            <a:avLst/>
          </a:prstGeom>
        </p:spPr>
        <p:style>
          <a:lnRef idx="1">
            <a:schemeClr val="dk1"/>
          </a:lnRef>
          <a:fillRef idx="3">
            <a:schemeClr val="dk1"/>
          </a:fillRef>
          <a:effectRef idx="2">
            <a:schemeClr val="dk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b="0" i="0" dirty="0">
                <a:solidFill>
                  <a:srgbClr val="FFFF00"/>
                </a:solidFill>
                <a:effectLst/>
                <a:latin typeface="Alvi Nastaleeq" panose="02000503000000020004" pitchFamily="2" charset="-78"/>
                <a:cs typeface="Alvi Nastaleeq" panose="02000503000000020004" pitchFamily="2" charset="-78"/>
              </a:rPr>
              <a:t>شیطان</a:t>
            </a:r>
            <a:r>
              <a:rPr lang="ur-PK" dirty="0">
                <a:solidFill>
                  <a:srgbClr val="FFFF00"/>
                </a:solidFill>
                <a:latin typeface="Alvi Nastaleeq" panose="02000503000000020004" pitchFamily="2" charset="-78"/>
                <a:cs typeface="Alvi Nastaleeq" panose="02000503000000020004" pitchFamily="2" charset="-78"/>
              </a:rPr>
              <a:t>،</a:t>
            </a:r>
            <a:r>
              <a:rPr lang="ar-SA" b="0" i="0" dirty="0">
                <a:solidFill>
                  <a:srgbClr val="FFFF00"/>
                </a:solidFill>
                <a:effectLst/>
                <a:latin typeface="Alvi Nastaleeq" panose="02000503000000020004" pitchFamily="2" charset="-78"/>
                <a:cs typeface="Alvi Nastaleeq" panose="02000503000000020004" pitchFamily="2" charset="-78"/>
              </a:rPr>
              <a:t>انسا</a:t>
            </a:r>
            <a:r>
              <a:rPr lang="ur-PK" b="0" i="0" dirty="0">
                <a:solidFill>
                  <a:srgbClr val="FFFF00"/>
                </a:solidFill>
                <a:effectLst/>
                <a:latin typeface="Alvi Nastaleeq" panose="02000503000000020004" pitchFamily="2" charset="-78"/>
                <a:cs typeface="Alvi Nastaleeq" panose="02000503000000020004" pitchFamily="2" charset="-78"/>
              </a:rPr>
              <a:t>ن </a:t>
            </a:r>
            <a:r>
              <a:rPr lang="ar-SA" b="0" i="0" dirty="0">
                <a:solidFill>
                  <a:srgbClr val="FFFF00"/>
                </a:solidFill>
                <a:effectLst/>
                <a:latin typeface="Alvi Nastaleeq" panose="02000503000000020004" pitchFamily="2" charset="-78"/>
                <a:cs typeface="Alvi Nastaleeq" panose="02000503000000020004" pitchFamily="2" charset="-78"/>
              </a:rPr>
              <a:t>کے بدن میں </a:t>
            </a:r>
            <a:r>
              <a:rPr lang="ur-PK" b="0" i="0" dirty="0">
                <a:solidFill>
                  <a:srgbClr val="FFFF00"/>
                </a:solidFill>
                <a:effectLst/>
                <a:latin typeface="Alvi Nastaleeq" panose="02000503000000020004" pitchFamily="2" charset="-78"/>
                <a:cs typeface="Alvi Nastaleeq" panose="02000503000000020004" pitchFamily="2" charset="-78"/>
              </a:rPr>
              <a:t>ایسےگردش کرتا ہے جیسے رگوں میں خون</a:t>
            </a:r>
            <a:endParaRPr lang="en-GB" dirty="0">
              <a:solidFill>
                <a:srgbClr val="FFFF00"/>
              </a:solidFill>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AD611FFC-0956-1928-626C-185A61C2263D}"/>
              </a:ext>
            </a:extLst>
          </p:cNvPr>
          <p:cNvSpPr txBox="1">
            <a:spLocks/>
          </p:cNvSpPr>
          <p:nvPr/>
        </p:nvSpPr>
        <p:spPr>
          <a:xfrm>
            <a:off x="370528" y="314597"/>
            <a:ext cx="4117498" cy="744622"/>
          </a:xfrm>
          <a:prstGeom prst="rect">
            <a:avLst/>
          </a:prstGeom>
          <a:blipFill>
            <a:blip r:embed="rId5"/>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2957144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72EDE-FF8A-47DD-CC9B-498AF6AC234D}"/>
              </a:ext>
            </a:extLst>
          </p:cNvPr>
          <p:cNvSpPr>
            <a:spLocks noGrp="1"/>
          </p:cNvSpPr>
          <p:nvPr>
            <p:ph type="title"/>
          </p:nvPr>
        </p:nvSpPr>
        <p:spPr>
          <a:xfrm>
            <a:off x="1543049" y="1937333"/>
            <a:ext cx="9286875" cy="1325563"/>
          </a:xfrm>
        </p:spPr>
        <p:txBody>
          <a:bodyPr>
            <a:normAutofit/>
          </a:bodyPr>
          <a:lstStyle/>
          <a:p>
            <a:pPr marL="0" marR="0"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sym typeface="AGA Arabesque" panose="05010101010101010101" pitchFamily="2" charset="2"/>
              </a:rPr>
              <a:t></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sym typeface="AGA Arabesque" panose="05010101010101010101" pitchFamily="2" charset="2"/>
              </a:rPr>
              <a:t>	</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دیکھئے</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شیطان نے آدمؑ سے یہ نہیں کہا</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اللہ کا حکم توڑ دو۔</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endParaRPr lang="en-GB" sz="4000" dirty="0">
              <a:solidFill>
                <a:srgbClr val="FFFF00"/>
              </a:solidFill>
            </a:endParaRPr>
          </a:p>
        </p:txBody>
      </p:sp>
      <p:sp>
        <p:nvSpPr>
          <p:cNvPr id="4" name="Title 1">
            <a:extLst>
              <a:ext uri="{FF2B5EF4-FFF2-40B4-BE49-F238E27FC236}">
                <a16:creationId xmlns:a16="http://schemas.microsoft.com/office/drawing/2014/main" id="{5A0597C5-B85F-0742-C247-2444E6F5F58D}"/>
              </a:ext>
            </a:extLst>
          </p:cNvPr>
          <p:cNvSpPr txBox="1">
            <a:spLocks/>
          </p:cNvSpPr>
          <p:nvPr/>
        </p:nvSpPr>
        <p:spPr>
          <a:xfrm>
            <a:off x="1552574" y="3055647"/>
            <a:ext cx="928687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sym typeface="AGA Arabesque" panose="05010101010101010101" pitchFamily="2" charset="2"/>
              </a:rPr>
              <a:t></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sym typeface="AGA Arabesque" panose="05010101010101010101" pitchFamily="2" charset="2"/>
              </a:rPr>
              <a:t>	</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اس نے کہا</a:t>
            </a:r>
            <a:r>
              <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ہمیشہ کی زندگی حاصل کر لو۔</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endParaRPr lang="en-GB" sz="4000" dirty="0">
              <a:solidFill>
                <a:srgbClr val="FFFF00"/>
              </a:solidFill>
            </a:endParaRPr>
          </a:p>
        </p:txBody>
      </p:sp>
      <p:sp>
        <p:nvSpPr>
          <p:cNvPr id="5" name="Title 1">
            <a:extLst>
              <a:ext uri="{FF2B5EF4-FFF2-40B4-BE49-F238E27FC236}">
                <a16:creationId xmlns:a16="http://schemas.microsoft.com/office/drawing/2014/main" id="{CE260BFE-E096-08CF-0B3C-3EDE7A7E5DEF}"/>
              </a:ext>
            </a:extLst>
          </p:cNvPr>
          <p:cNvSpPr txBox="1">
            <a:spLocks/>
          </p:cNvSpPr>
          <p:nvPr/>
        </p:nvSpPr>
        <p:spPr>
          <a:xfrm>
            <a:off x="1552574" y="4126336"/>
            <a:ext cx="928687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sym typeface="AGA Arabesque" panose="05010101010101010101" pitchFamily="2" charset="2"/>
              </a:rPr>
              <a:t></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sym typeface="AGA Arabesque" panose="05010101010101010101" pitchFamily="2" charset="2"/>
              </a:rPr>
              <a:t>	</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گویا</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اس نے فائدہ دکھایا</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اور نتیجہ چھپا لیا۔</a:t>
            </a:r>
            <a:endParaRPr lang="en-GB" sz="4000" dirty="0">
              <a:solidFill>
                <a:srgbClr val="FFFF00"/>
              </a:solidFill>
            </a:endParaRPr>
          </a:p>
        </p:txBody>
      </p:sp>
      <p:sp>
        <p:nvSpPr>
          <p:cNvPr id="3" name="Title 1">
            <a:extLst>
              <a:ext uri="{FF2B5EF4-FFF2-40B4-BE49-F238E27FC236}">
                <a16:creationId xmlns:a16="http://schemas.microsoft.com/office/drawing/2014/main" id="{EFCFC964-D729-CE1B-E11C-E03CDB26676A}"/>
              </a:ext>
            </a:extLst>
          </p:cNvPr>
          <p:cNvSpPr txBox="1">
            <a:spLocks/>
          </p:cNvSpPr>
          <p:nvPr/>
        </p:nvSpPr>
        <p:spPr>
          <a:xfrm>
            <a:off x="4234933" y="821550"/>
            <a:ext cx="4238625" cy="814029"/>
          </a:xfrm>
          <a:prstGeom prst="rect">
            <a:avLst/>
          </a:prstGeom>
        </p:spPr>
        <p:style>
          <a:lnRef idx="1">
            <a:schemeClr val="dk1"/>
          </a:lnRef>
          <a:fillRef idx="3">
            <a:schemeClr val="dk1"/>
          </a:fillRef>
          <a:effectRef idx="2">
            <a:schemeClr val="dk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spcBef>
                <a:spcPts val="0"/>
              </a:spcBef>
              <a:spcAft>
                <a:spcPts val="800"/>
              </a:spcAft>
            </a:pPr>
            <a:r>
              <a:rPr lang="ar-SA" sz="3200" b="1"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فوری فائدہ... اور انجام کو بھلا دینا</a:t>
            </a:r>
            <a:endParaRPr lang="en-GB" sz="3200" dirty="0">
              <a:solidFill>
                <a:srgbClr val="FFFF00"/>
              </a:solidFill>
            </a:endParaRPr>
          </a:p>
        </p:txBody>
      </p:sp>
    </p:spTree>
    <p:extLst>
      <p:ext uri="{BB962C8B-B14F-4D97-AF65-F5344CB8AC3E}">
        <p14:creationId xmlns:p14="http://schemas.microsoft.com/office/powerpoint/2010/main" val="1110463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48240-5286-E751-4979-78AF9ABDA586}"/>
              </a:ext>
            </a:extLst>
          </p:cNvPr>
          <p:cNvSpPr>
            <a:spLocks noGrp="1"/>
          </p:cNvSpPr>
          <p:nvPr>
            <p:ph type="title"/>
          </p:nvPr>
        </p:nvSpPr>
        <p:spPr>
          <a:xfrm>
            <a:off x="1162049" y="150520"/>
            <a:ext cx="9934575" cy="992155"/>
          </a:xfrm>
          <a:ln/>
        </p:spPr>
        <p:style>
          <a:lnRef idx="2">
            <a:schemeClr val="dk1">
              <a:shade val="15000"/>
            </a:schemeClr>
          </a:lnRef>
          <a:fillRef idx="1">
            <a:schemeClr val="dk1"/>
          </a:fillRef>
          <a:effectRef idx="0">
            <a:schemeClr val="dk1"/>
          </a:effectRef>
          <a:fontRef idx="minor">
            <a:schemeClr val="lt1"/>
          </a:fontRef>
        </p:style>
        <p:txBody>
          <a:bodyPr>
            <a:normAutofit/>
          </a:bodyPr>
          <a:lstStyle/>
          <a:p>
            <a:pPr algn="ctr" rtl="1"/>
            <a:r>
              <a:rPr lang="ar-SA" sz="3600" kern="100" dirty="0">
                <a:solidFill>
                  <a:srgbClr val="FFFF00"/>
                </a:solidFill>
                <a:effectLst/>
                <a:latin typeface="Aslam" panose="02000000000000000000" pitchFamily="2" charset="-78"/>
                <a:ea typeface="Aptos" panose="020B0004020202020204" pitchFamily="34" charset="0"/>
                <a:cs typeface="Aslam" panose="02000000000000000000" pitchFamily="2" charset="-78"/>
              </a:rPr>
              <a:t>شیطا</a:t>
            </a:r>
            <a:r>
              <a:rPr lang="ur-PK" sz="3600" kern="100" dirty="0">
                <a:solidFill>
                  <a:srgbClr val="FFFF00"/>
                </a:solidFill>
                <a:latin typeface="Aslam" panose="02000000000000000000" pitchFamily="2" charset="-78"/>
                <a:ea typeface="Aptos" panose="020B0004020202020204" pitchFamily="34" charset="0"/>
                <a:cs typeface="Aslam" panose="02000000000000000000" pitchFamily="2" charset="-78"/>
              </a:rPr>
              <a:t>ن </a:t>
            </a:r>
            <a:r>
              <a:rPr lang="ar-SA" sz="3600" kern="100" dirty="0">
                <a:solidFill>
                  <a:srgbClr val="FFFF00"/>
                </a:solidFill>
                <a:effectLst/>
                <a:latin typeface="Aslam" panose="02000000000000000000" pitchFamily="2" charset="-78"/>
                <a:ea typeface="Aptos" panose="020B0004020202020204" pitchFamily="34" charset="0"/>
                <a:cs typeface="Aslam" panose="02000000000000000000" pitchFamily="2" charset="-78"/>
              </a:rPr>
              <a:t>ہمیشہ</a:t>
            </a:r>
            <a:r>
              <a:rPr lang="ar-SA" sz="3600" b="1" kern="100" dirty="0">
                <a:solidFill>
                  <a:srgbClr val="FFFF00"/>
                </a:solidFill>
                <a:effectLst/>
                <a:latin typeface="Aslam" panose="02000000000000000000" pitchFamily="2" charset="-78"/>
                <a:ea typeface="Aptos" panose="020B0004020202020204" pitchFamily="34" charset="0"/>
                <a:cs typeface="Aslam" panose="02000000000000000000" pitchFamily="2" charset="-78"/>
              </a:rPr>
              <a:t>قیمت چھپا دیتا ہے</a:t>
            </a:r>
            <a:r>
              <a:rPr lang="ur-PK" sz="3600" b="1" kern="100" dirty="0">
                <a:solidFill>
                  <a:srgbClr val="FFFF00"/>
                </a:solidFill>
                <a:latin typeface="Aslam" panose="02000000000000000000" pitchFamily="2" charset="-78"/>
                <a:ea typeface="Aptos" panose="020B0004020202020204" pitchFamily="34" charset="0"/>
                <a:cs typeface="Aslam" panose="02000000000000000000" pitchFamily="2" charset="-78"/>
              </a:rPr>
              <a:t>،</a:t>
            </a:r>
            <a:r>
              <a:rPr lang="ar-SA" sz="3600" kern="100" dirty="0">
                <a:solidFill>
                  <a:srgbClr val="FFFF00"/>
                </a:solidFill>
                <a:effectLst/>
                <a:latin typeface="Aslam" panose="02000000000000000000" pitchFamily="2" charset="-78"/>
                <a:ea typeface="Aptos" panose="020B0004020202020204" pitchFamily="34" charset="0"/>
                <a:cs typeface="Aslam" panose="02000000000000000000" pitchFamily="2" charset="-78"/>
              </a:rPr>
              <a:t>صرف</a:t>
            </a:r>
            <a:r>
              <a:rPr lang="ar-SA" sz="3600" b="1" kern="100" dirty="0">
                <a:solidFill>
                  <a:srgbClr val="FFFF00"/>
                </a:solidFill>
                <a:effectLst/>
                <a:latin typeface="Aslam" panose="02000000000000000000" pitchFamily="2" charset="-78"/>
                <a:ea typeface="Aptos" panose="020B0004020202020204" pitchFamily="34" charset="0"/>
                <a:cs typeface="Aslam" panose="02000000000000000000" pitchFamily="2" charset="-78"/>
              </a:rPr>
              <a:t>فائدہ دکھاتا ہے</a:t>
            </a:r>
            <a:endParaRPr lang="en-GB" sz="3600" dirty="0">
              <a:solidFill>
                <a:srgbClr val="FFFF00"/>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8ED80DE5-2F61-AE68-AE7C-3FFE39C7BE29}"/>
              </a:ext>
            </a:extLst>
          </p:cNvPr>
          <p:cNvSpPr txBox="1">
            <a:spLocks/>
          </p:cNvSpPr>
          <p:nvPr/>
        </p:nvSpPr>
        <p:spPr>
          <a:xfrm>
            <a:off x="990600" y="1310627"/>
            <a:ext cx="10515600" cy="1106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4000" b="1" dirty="0">
                <a:solidFill>
                  <a:schemeClr val="bg1"/>
                </a:solidFill>
                <a:effectLst/>
                <a:ea typeface="Aptos" panose="020B0004020202020204" pitchFamily="34" charset="0"/>
                <a:cs typeface="Alvi Nastaleeq" panose="02000503000000020004" pitchFamily="2" charset="-78"/>
              </a:rPr>
              <a:t>شیطان</a:t>
            </a:r>
            <a:r>
              <a:rPr lang="en-GB" sz="4000" b="1" dirty="0">
                <a:solidFill>
                  <a:schemeClr val="bg1"/>
                </a:solidFill>
                <a:effectLst/>
                <a:latin typeface="Alvi Nastaleeq" panose="02000503000000020004" pitchFamily="2" charset="-78"/>
                <a:ea typeface="Aptos" panose="020B0004020202020204" pitchFamily="34" charset="0"/>
              </a:rPr>
              <a:t>...</a:t>
            </a:r>
            <a:r>
              <a:rPr lang="ar-SA" sz="4000" b="1" dirty="0">
                <a:solidFill>
                  <a:schemeClr val="bg1"/>
                </a:solidFill>
                <a:effectLst/>
                <a:ea typeface="Aptos" panose="020B0004020202020204" pitchFamily="34" charset="0"/>
                <a:cs typeface="Alvi Nastaleeq" panose="02000503000000020004" pitchFamily="2" charset="-78"/>
              </a:rPr>
              <a:t>ہمیں</a:t>
            </a:r>
            <a:r>
              <a:rPr lang="en-GB" sz="4000" b="1" dirty="0">
                <a:solidFill>
                  <a:schemeClr val="bg1"/>
                </a:solidFill>
                <a:effectLst/>
                <a:latin typeface="Alvi Nastaleeq" panose="02000503000000020004" pitchFamily="2" charset="-78"/>
                <a:ea typeface="Aptos" panose="020B0004020202020204" pitchFamily="34" charset="0"/>
              </a:rPr>
              <a:t>...</a:t>
            </a:r>
            <a:r>
              <a:rPr lang="ar-SA" sz="4000" b="1" dirty="0">
                <a:solidFill>
                  <a:schemeClr val="bg1"/>
                </a:solidFill>
                <a:effectLst/>
                <a:ea typeface="Aptos" panose="020B0004020202020204" pitchFamily="34" charset="0"/>
                <a:cs typeface="Alvi Nastaleeq" panose="02000503000000020004" pitchFamily="2" charset="-78"/>
              </a:rPr>
              <a:t>پہلے پانچ منٹ دکھاتا ہے</a:t>
            </a:r>
            <a:r>
              <a:rPr lang="en-GB" sz="4000" b="1" dirty="0">
                <a:solidFill>
                  <a:schemeClr val="bg1"/>
                </a:solidFill>
                <a:effectLst/>
                <a:latin typeface="Alvi Nastaleeq" panose="02000503000000020004" pitchFamily="2" charset="-78"/>
                <a:ea typeface="Aptos" panose="020B0004020202020204" pitchFamily="34" charset="0"/>
              </a:rPr>
              <a:t>...</a:t>
            </a:r>
            <a:r>
              <a:rPr lang="ar-SA" sz="4000" b="1" dirty="0">
                <a:solidFill>
                  <a:schemeClr val="bg1"/>
                </a:solidFill>
                <a:effectLst/>
                <a:ea typeface="Aptos" panose="020B0004020202020204" pitchFamily="34" charset="0"/>
                <a:cs typeface="Alvi Nastaleeq" panose="02000503000000020004" pitchFamily="2" charset="-78"/>
              </a:rPr>
              <a:t>پانچ سال نہیں</a:t>
            </a:r>
            <a:r>
              <a:rPr lang="ur-PK" sz="4000" b="1" dirty="0">
                <a:solidFill>
                  <a:schemeClr val="bg1"/>
                </a:solidFill>
                <a:ea typeface="Aptos" panose="020B0004020202020204" pitchFamily="34" charset="0"/>
                <a:cs typeface="Alvi Nastaleeq" panose="02000503000000020004" pitchFamily="2" charset="-78"/>
              </a:rPr>
              <a:t>۔</a:t>
            </a:r>
            <a:endParaRPr lang="en-GB" sz="4000" b="1" dirty="0">
              <a:solidFill>
                <a:schemeClr val="bg1"/>
              </a:solidFill>
            </a:endParaRPr>
          </a:p>
        </p:txBody>
      </p:sp>
      <p:sp>
        <p:nvSpPr>
          <p:cNvPr id="5" name="Title 1">
            <a:extLst>
              <a:ext uri="{FF2B5EF4-FFF2-40B4-BE49-F238E27FC236}">
                <a16:creationId xmlns:a16="http://schemas.microsoft.com/office/drawing/2014/main" id="{7C46C1F7-C3F9-9DBD-261E-DBABCF30303F}"/>
              </a:ext>
            </a:extLst>
          </p:cNvPr>
          <p:cNvSpPr txBox="1">
            <a:spLocks/>
          </p:cNvSpPr>
          <p:nvPr/>
        </p:nvSpPr>
        <p:spPr>
          <a:xfrm>
            <a:off x="847725" y="2486672"/>
            <a:ext cx="10515600" cy="1106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SA" sz="4000" dirty="0">
                <a:solidFill>
                  <a:srgbClr val="FFFF00"/>
                </a:solidFill>
                <a:effectLst/>
                <a:ea typeface="Aptos" panose="020B0004020202020204" pitchFamily="34" charset="0"/>
                <a:cs typeface="Alvi Nastaleeq" panose="02000503000000020004" pitchFamily="2" charset="-78"/>
                <a:sym typeface="AGA Arabesque" panose="05010101010101010101" pitchFamily="2" charset="2"/>
              </a:rPr>
              <a:t></a:t>
            </a:r>
            <a:r>
              <a:rPr lang="ur-PK" sz="4000" dirty="0">
                <a:solidFill>
                  <a:srgbClr val="FFFF00"/>
                </a:solidFill>
                <a:effectLst/>
                <a:ea typeface="Aptos" panose="020B0004020202020204" pitchFamily="34" charset="0"/>
                <a:cs typeface="Alvi Nastaleeq" panose="02000503000000020004" pitchFamily="2" charset="-78"/>
                <a:sym typeface="AGA Arabesque" panose="05010101010101010101" pitchFamily="2" charset="2"/>
              </a:rPr>
              <a:t>	</a:t>
            </a:r>
            <a:r>
              <a:rPr lang="ar-SA" sz="4000" dirty="0">
                <a:solidFill>
                  <a:srgbClr val="FFFF00"/>
                </a:solidFill>
                <a:effectLst/>
                <a:ea typeface="Aptos" panose="020B0004020202020204" pitchFamily="34" charset="0"/>
                <a:cs typeface="Alvi Nastaleeq" panose="02000503000000020004" pitchFamily="2" charset="-78"/>
              </a:rPr>
              <a:t>وہ نوجوان کو</a:t>
            </a:r>
            <a:r>
              <a:rPr lang="en-GB" sz="4000" dirty="0">
                <a:solidFill>
                  <a:srgbClr val="FFFF00"/>
                </a:solidFill>
                <a:effectLst/>
                <a:latin typeface="Alvi Nastaleeq" panose="02000503000000020004" pitchFamily="2" charset="-78"/>
                <a:ea typeface="Aptos" panose="020B0004020202020204" pitchFamily="34" charset="0"/>
              </a:rPr>
              <a:t>...</a:t>
            </a:r>
            <a:r>
              <a:rPr lang="ar-SA" sz="4000" dirty="0">
                <a:solidFill>
                  <a:srgbClr val="FFFF00"/>
                </a:solidFill>
                <a:effectLst/>
                <a:ea typeface="Aptos" panose="020B0004020202020204" pitchFamily="34" charset="0"/>
                <a:cs typeface="Alvi Nastaleeq" panose="02000503000000020004" pitchFamily="2" charset="-78"/>
              </a:rPr>
              <a:t>حرام تعلق کی پہلی مسکراہٹ دکھاتا ہے</a:t>
            </a:r>
            <a:r>
              <a:rPr lang="en-GB" sz="4000" dirty="0">
                <a:solidFill>
                  <a:srgbClr val="FFFF00"/>
                </a:solidFill>
                <a:effectLst/>
                <a:latin typeface="Alvi Nastaleeq" panose="02000503000000020004" pitchFamily="2" charset="-78"/>
                <a:ea typeface="Aptos" panose="020B0004020202020204" pitchFamily="34" charset="0"/>
              </a:rPr>
              <a:t>...</a:t>
            </a:r>
            <a:r>
              <a:rPr lang="ar-SA" sz="4000" dirty="0">
                <a:solidFill>
                  <a:srgbClr val="FFFF00"/>
                </a:solidFill>
                <a:effectLst/>
                <a:ea typeface="Aptos" panose="020B0004020202020204" pitchFamily="34" charset="0"/>
                <a:cs typeface="Alvi Nastaleeq" panose="02000503000000020004" pitchFamily="2" charset="-78"/>
              </a:rPr>
              <a:t>آنسو نہیں دکھاتا۔</a:t>
            </a:r>
            <a:endParaRPr lang="en-GB" sz="4000" dirty="0">
              <a:solidFill>
                <a:srgbClr val="FFFF00"/>
              </a:solidFill>
            </a:endParaRPr>
          </a:p>
        </p:txBody>
      </p:sp>
      <p:sp>
        <p:nvSpPr>
          <p:cNvPr id="6" name="Title 1">
            <a:extLst>
              <a:ext uri="{FF2B5EF4-FFF2-40B4-BE49-F238E27FC236}">
                <a16:creationId xmlns:a16="http://schemas.microsoft.com/office/drawing/2014/main" id="{B21A6B60-6E1B-BC5D-E110-31CE273C3B9E}"/>
              </a:ext>
            </a:extLst>
          </p:cNvPr>
          <p:cNvSpPr txBox="1">
            <a:spLocks/>
          </p:cNvSpPr>
          <p:nvPr/>
        </p:nvSpPr>
        <p:spPr>
          <a:xfrm>
            <a:off x="838200" y="3384358"/>
            <a:ext cx="10515600" cy="1106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SA" sz="4000" dirty="0">
                <a:solidFill>
                  <a:srgbClr val="FFFF00"/>
                </a:solidFill>
                <a:effectLst/>
                <a:ea typeface="Aptos" panose="020B0004020202020204" pitchFamily="34" charset="0"/>
                <a:cs typeface="Alvi Nastaleeq" panose="02000503000000020004" pitchFamily="2" charset="-78"/>
                <a:sym typeface="AGA Arabesque" panose="05010101010101010101" pitchFamily="2" charset="2"/>
              </a:rPr>
              <a:t></a:t>
            </a:r>
            <a:r>
              <a:rPr lang="ur-PK" sz="4000" dirty="0">
                <a:solidFill>
                  <a:srgbClr val="FFFF00"/>
                </a:solidFill>
                <a:effectLst/>
                <a:ea typeface="Aptos" panose="020B0004020202020204" pitchFamily="34" charset="0"/>
                <a:cs typeface="Alvi Nastaleeq" panose="02000503000000020004" pitchFamily="2" charset="-78"/>
                <a:sym typeface="AGA Arabesque" panose="05010101010101010101" pitchFamily="2" charset="2"/>
              </a:rPr>
              <a:t>	</a:t>
            </a:r>
            <a:r>
              <a:rPr lang="ar-SA" sz="4000" dirty="0">
                <a:solidFill>
                  <a:srgbClr val="FFFF00"/>
                </a:solidFill>
                <a:effectLst/>
                <a:ea typeface="Aptos" panose="020B0004020202020204" pitchFamily="34" charset="0"/>
                <a:cs typeface="Alvi Nastaleeq" panose="02000503000000020004" pitchFamily="2" charset="-78"/>
              </a:rPr>
              <a:t>وہ سود سے</a:t>
            </a:r>
            <a:r>
              <a:rPr lang="en-GB" sz="4000" dirty="0">
                <a:solidFill>
                  <a:srgbClr val="FFFF00"/>
                </a:solidFill>
                <a:effectLst/>
                <a:latin typeface="Alvi Nastaleeq" panose="02000503000000020004" pitchFamily="2" charset="-78"/>
                <a:ea typeface="Aptos" panose="020B0004020202020204" pitchFamily="34" charset="0"/>
              </a:rPr>
              <a:t>...</a:t>
            </a:r>
            <a:r>
              <a:rPr lang="ar-SA" sz="4000" dirty="0">
                <a:solidFill>
                  <a:srgbClr val="FFFF00"/>
                </a:solidFill>
                <a:effectLst/>
                <a:ea typeface="Aptos" panose="020B0004020202020204" pitchFamily="34" charset="0"/>
                <a:cs typeface="Alvi Nastaleeq" panose="02000503000000020004" pitchFamily="2" charset="-78"/>
              </a:rPr>
              <a:t>پہلا منافع دکھاتا ہے</a:t>
            </a:r>
            <a:r>
              <a:rPr lang="en-GB" sz="4000" dirty="0">
                <a:solidFill>
                  <a:srgbClr val="FFFF00"/>
                </a:solidFill>
                <a:effectLst/>
                <a:latin typeface="Alvi Nastaleeq" panose="02000503000000020004" pitchFamily="2" charset="-78"/>
                <a:ea typeface="Aptos" panose="020B0004020202020204" pitchFamily="34" charset="0"/>
              </a:rPr>
              <a:t>...</a:t>
            </a:r>
            <a:r>
              <a:rPr lang="ar-SA" sz="4000" dirty="0">
                <a:solidFill>
                  <a:srgbClr val="FFFF00"/>
                </a:solidFill>
                <a:effectLst/>
                <a:ea typeface="Aptos" panose="020B0004020202020204" pitchFamily="34" charset="0"/>
                <a:cs typeface="Alvi Nastaleeq" panose="02000503000000020004" pitchFamily="2" charset="-78"/>
              </a:rPr>
              <a:t>برکت کا خاتمہ نہیں دکھاتا۔</a:t>
            </a:r>
            <a:endParaRPr lang="en-GB" sz="4000" dirty="0">
              <a:solidFill>
                <a:srgbClr val="FFFF00"/>
              </a:solidFill>
            </a:endParaRPr>
          </a:p>
        </p:txBody>
      </p:sp>
      <p:sp>
        <p:nvSpPr>
          <p:cNvPr id="7" name="Title 1">
            <a:extLst>
              <a:ext uri="{FF2B5EF4-FFF2-40B4-BE49-F238E27FC236}">
                <a16:creationId xmlns:a16="http://schemas.microsoft.com/office/drawing/2014/main" id="{F1477B24-62FA-120B-752B-62DC4E2BCFF4}"/>
              </a:ext>
            </a:extLst>
          </p:cNvPr>
          <p:cNvSpPr txBox="1">
            <a:spLocks/>
          </p:cNvSpPr>
          <p:nvPr/>
        </p:nvSpPr>
        <p:spPr>
          <a:xfrm>
            <a:off x="850640" y="4290205"/>
            <a:ext cx="10515600" cy="10406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dirty="0">
                <a:solidFill>
                  <a:srgbClr val="FFFF00"/>
                </a:solidFill>
                <a:effectLst/>
                <a:ea typeface="Aptos" panose="020B0004020202020204" pitchFamily="34" charset="0"/>
                <a:cs typeface="Alvi Nastaleeq" panose="02000503000000020004" pitchFamily="2" charset="-78"/>
                <a:sym typeface="AGA Arabesque" panose="05010101010101010101" pitchFamily="2" charset="2"/>
              </a:rPr>
              <a:t></a:t>
            </a:r>
            <a:r>
              <a:rPr lang="ur-PK" sz="4000" dirty="0">
                <a:solidFill>
                  <a:srgbClr val="FFFF00"/>
                </a:solidFill>
                <a:effectLst/>
                <a:ea typeface="Aptos" panose="020B0004020202020204" pitchFamily="34" charset="0"/>
                <a:cs typeface="Alvi Nastaleeq" panose="02000503000000020004" pitchFamily="2" charset="-78"/>
                <a:sym typeface="AGA Arabesque" panose="05010101010101010101" pitchFamily="2" charset="2"/>
              </a:rPr>
              <a:t>	</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وہ غصے میں</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dirty="0">
                <a:solidFill>
                  <a:srgbClr val="FFFF00"/>
                </a:solidFill>
                <a:effectLst/>
                <a:ea typeface="Aptos" panose="020B0004020202020204" pitchFamily="34" charset="0"/>
                <a:cs typeface="Alvi Nastaleeq" panose="02000503000000020004" pitchFamily="2" charset="-78"/>
              </a:rPr>
              <a:t>ایک لمحے کا سکون دکھاتا ہے</a:t>
            </a:r>
            <a:r>
              <a:rPr lang="en-GB" sz="4000" dirty="0">
                <a:solidFill>
                  <a:srgbClr val="FFFF00"/>
                </a:solidFill>
                <a:effectLst/>
                <a:latin typeface="Alvi Nastaleeq" panose="02000503000000020004" pitchFamily="2" charset="-78"/>
                <a:ea typeface="Aptos" panose="020B0004020202020204" pitchFamily="34" charset="0"/>
              </a:rPr>
              <a:t>...</a:t>
            </a:r>
            <a:r>
              <a:rPr lang="ar-SA" sz="4000" dirty="0">
                <a:solidFill>
                  <a:srgbClr val="FFFF00"/>
                </a:solidFill>
                <a:effectLst/>
                <a:ea typeface="Aptos" panose="020B0004020202020204" pitchFamily="34" charset="0"/>
                <a:cs typeface="Alvi Nastaleeq" panose="02000503000000020004" pitchFamily="2" charset="-78"/>
              </a:rPr>
              <a:t>ٹوٹا ہوا رشتہ نہیں دکھاتا۔</a:t>
            </a:r>
            <a:endParaRPr lang="en-GB" sz="4000" dirty="0">
              <a:solidFill>
                <a:srgbClr val="FFFF00"/>
              </a:solidFill>
            </a:endParaRPr>
          </a:p>
        </p:txBody>
      </p:sp>
      <p:sp>
        <p:nvSpPr>
          <p:cNvPr id="8" name="Title 1">
            <a:extLst>
              <a:ext uri="{FF2B5EF4-FFF2-40B4-BE49-F238E27FC236}">
                <a16:creationId xmlns:a16="http://schemas.microsoft.com/office/drawing/2014/main" id="{321C03E1-F6B1-FBF4-1C7F-FE28D0A5E3A0}"/>
              </a:ext>
            </a:extLst>
          </p:cNvPr>
          <p:cNvSpPr txBox="1">
            <a:spLocks/>
          </p:cNvSpPr>
          <p:nvPr/>
        </p:nvSpPr>
        <p:spPr>
          <a:xfrm>
            <a:off x="834505" y="5157952"/>
            <a:ext cx="10515600" cy="10406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dirty="0">
                <a:solidFill>
                  <a:srgbClr val="FFFF00"/>
                </a:solidFill>
                <a:effectLst/>
                <a:ea typeface="Aptos" panose="020B0004020202020204" pitchFamily="34" charset="0"/>
                <a:cs typeface="Alvi Nastaleeq" panose="02000503000000020004" pitchFamily="2" charset="-78"/>
                <a:sym typeface="AGA Arabesque" panose="05010101010101010101" pitchFamily="2" charset="2"/>
              </a:rPr>
              <a:t></a:t>
            </a:r>
            <a:r>
              <a:rPr lang="ur-PK" sz="4000" dirty="0">
                <a:solidFill>
                  <a:srgbClr val="FFFF00"/>
                </a:solidFill>
                <a:effectLst/>
                <a:ea typeface="Aptos" panose="020B0004020202020204" pitchFamily="34" charset="0"/>
                <a:cs typeface="Alvi Nastaleeq" panose="02000503000000020004" pitchFamily="2" charset="-78"/>
                <a:sym typeface="AGA Arabesque" panose="05010101010101010101" pitchFamily="2" charset="2"/>
              </a:rPr>
              <a:t>	</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وہ غیبت میں</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محفل کی ہنسی دکھاتا ہے</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قیامت کی ندامت نہیں دکھاتا۔</a:t>
            </a:r>
            <a:endPar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endParaRPr>
          </a:p>
        </p:txBody>
      </p:sp>
    </p:spTree>
    <p:extLst>
      <p:ext uri="{BB962C8B-B14F-4D97-AF65-F5344CB8AC3E}">
        <p14:creationId xmlns:p14="http://schemas.microsoft.com/office/powerpoint/2010/main" val="3619630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27370-C6D5-DE3E-7954-F35259009CB6}"/>
              </a:ext>
            </a:extLst>
          </p:cNvPr>
          <p:cNvSpPr>
            <a:spLocks noGrp="1"/>
          </p:cNvSpPr>
          <p:nvPr>
            <p:ph type="title"/>
          </p:nvPr>
        </p:nvSpPr>
        <p:spPr/>
        <p:txBody>
          <a:bodyPr>
            <a:normAutofit/>
          </a:bodyPr>
          <a:lstStyle/>
          <a:p>
            <a:pPr algn="r" rtl="1"/>
            <a:r>
              <a:rPr lang="ar-SA" sz="3600" b="1" dirty="0">
                <a:solidFill>
                  <a:srgbClr val="FFFF00"/>
                </a:solidFill>
                <a:effectLst/>
                <a:latin typeface="Aslam" panose="02000000000000000000" pitchFamily="2" charset="-78"/>
                <a:ea typeface="Aptos" panose="020B0004020202020204" pitchFamily="34" charset="0"/>
                <a:cs typeface="Aslam" panose="02000000000000000000" pitchFamily="2" charset="-78"/>
              </a:rPr>
              <a:t>قرآن کا ایک عظیم اصول</a:t>
            </a:r>
            <a:endParaRPr lang="en-GB" sz="3600" dirty="0">
              <a:solidFill>
                <a:srgbClr val="FFFF00"/>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39081162-27C8-3634-414D-A0B9B6A62396}"/>
              </a:ext>
            </a:extLst>
          </p:cNvPr>
          <p:cNvSpPr txBox="1">
            <a:spLocks/>
          </p:cNvSpPr>
          <p:nvPr/>
        </p:nvSpPr>
        <p:spPr>
          <a:xfrm>
            <a:off x="828675" y="2140565"/>
            <a:ext cx="10706100" cy="1325563"/>
          </a:xfrm>
          <a:prstGeom prst="rect">
            <a:avLst/>
          </a:prstGeom>
        </p:spPr>
        <p:style>
          <a:lnRef idx="1">
            <a:schemeClr val="dk1"/>
          </a:lnRef>
          <a:fillRef idx="3">
            <a:schemeClr val="dk1"/>
          </a:fillRef>
          <a:effectRef idx="2">
            <a:schemeClr val="dk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00000"/>
              </a:lnSpc>
              <a:spcBef>
                <a:spcPts val="0"/>
              </a:spcBef>
              <a:spcAft>
                <a:spcPts val="0"/>
              </a:spcAft>
            </a:pPr>
            <a:r>
              <a:rPr lang="ar-SA" sz="48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وَّ لَا تَتَّبِعُوۡا خُطُوٰتِ الشَّیۡطٰنِ ؕ اِنَّہٗ لَکُمۡ عَدُوٌّ مُّبِیۡنٌ </a:t>
            </a:r>
            <a:r>
              <a:rPr lang="ar-SA" sz="40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﴿۱۶۸﴾</a:t>
            </a:r>
            <a:endParaRPr lang="en-GB" sz="4000" dirty="0">
              <a:solidFill>
                <a:srgbClr val="FFFF00"/>
              </a:solidFill>
              <a:effectLst/>
              <a:latin typeface="Times New Roman" panose="02020603050405020304" pitchFamily="18" charset="0"/>
              <a:ea typeface="Times New Roman" panose="02020603050405020304" pitchFamily="18" charset="0"/>
            </a:endParaRPr>
          </a:p>
        </p:txBody>
      </p:sp>
      <p:sp>
        <p:nvSpPr>
          <p:cNvPr id="5" name="Title 1">
            <a:extLst>
              <a:ext uri="{FF2B5EF4-FFF2-40B4-BE49-F238E27FC236}">
                <a16:creationId xmlns:a16="http://schemas.microsoft.com/office/drawing/2014/main" id="{169AFA94-E618-9B1F-07EA-458C5C2E1CD8}"/>
              </a:ext>
            </a:extLst>
          </p:cNvPr>
          <p:cNvSpPr txBox="1">
            <a:spLocks/>
          </p:cNvSpPr>
          <p:nvPr/>
        </p:nvSpPr>
        <p:spPr>
          <a:xfrm>
            <a:off x="1143000" y="3609849"/>
            <a:ext cx="10515600" cy="10873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ar-SA" sz="4000" dirty="0">
                <a:solidFill>
                  <a:srgbClr val="FFFF00"/>
                </a:solidFill>
                <a:latin typeface="Alvi Nastaleeq" panose="02000503000000020004" pitchFamily="2" charset="-78"/>
                <a:cs typeface="Alvi Nastaleeq" panose="02000503000000020004" pitchFamily="2" charset="-78"/>
              </a:rPr>
              <a:t>اور شیطان کے قدم پر قدم نہ رکھو، بیشک وہ تمہارا</a:t>
            </a:r>
            <a:r>
              <a:rPr lang="ur-PK" sz="4000" dirty="0">
                <a:solidFill>
                  <a:srgbClr val="FFFF00"/>
                </a:solidFill>
                <a:latin typeface="Alvi Nastaleeq" panose="02000503000000020004" pitchFamily="2" charset="-78"/>
                <a:cs typeface="Alvi Nastaleeq" panose="02000503000000020004" pitchFamily="2" charset="-78"/>
              </a:rPr>
              <a:t> کھ</a:t>
            </a:r>
            <a:r>
              <a:rPr lang="ar-SA" sz="4000" dirty="0">
                <a:solidFill>
                  <a:srgbClr val="FFFF00"/>
                </a:solidFill>
                <a:latin typeface="Alvi Nastaleeq" panose="02000503000000020004" pitchFamily="2" charset="-78"/>
                <a:cs typeface="Alvi Nastaleeq" panose="02000503000000020004" pitchFamily="2" charset="-78"/>
              </a:rPr>
              <a:t>لا دشمن ہے</a:t>
            </a:r>
            <a:endParaRPr lang="en-GB" sz="4000" dirty="0">
              <a:solidFill>
                <a:srgbClr val="FFFF00"/>
              </a:solidFill>
              <a:effectLst/>
              <a:latin typeface="Times New Roman" panose="02020603050405020304" pitchFamily="18" charset="0"/>
              <a:ea typeface="Times New Roman" panose="02020603050405020304" pitchFamily="18" charset="0"/>
            </a:endParaRPr>
          </a:p>
        </p:txBody>
      </p:sp>
      <p:sp>
        <p:nvSpPr>
          <p:cNvPr id="6" name="Title 1">
            <a:extLst>
              <a:ext uri="{FF2B5EF4-FFF2-40B4-BE49-F238E27FC236}">
                <a16:creationId xmlns:a16="http://schemas.microsoft.com/office/drawing/2014/main" id="{4A3A30B3-B1B8-102C-E1F1-0D5D28B05FD6}"/>
              </a:ext>
            </a:extLst>
          </p:cNvPr>
          <p:cNvSpPr txBox="1">
            <a:spLocks/>
          </p:cNvSpPr>
          <p:nvPr/>
        </p:nvSpPr>
        <p:spPr>
          <a:xfrm>
            <a:off x="5162550" y="4729455"/>
            <a:ext cx="2219325" cy="7746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ur-PK" sz="2000">
                <a:solidFill>
                  <a:srgbClr val="FFFF00"/>
                </a:solidFill>
                <a:latin typeface="Alvi Nastaleeq" panose="02000503000000020004" pitchFamily="2" charset="-78"/>
                <a:cs typeface="Alvi Nastaleeq" panose="02000503000000020004" pitchFamily="2" charset="-78"/>
              </a:rPr>
              <a:t>(البقرۃ: ۱۶۸)</a:t>
            </a:r>
            <a:endParaRPr lang="en-GB" sz="2000" dirty="0">
              <a:solidFill>
                <a:srgbClr val="FFFF00"/>
              </a:solidFill>
              <a:effectLst/>
              <a:latin typeface="Times New Roman" panose="02020603050405020304" pitchFamily="18" charset="0"/>
              <a:ea typeface="Times New Roman" panose="02020603050405020304" pitchFamily="18" charset="0"/>
            </a:endParaRPr>
          </a:p>
        </p:txBody>
      </p:sp>
      <p:sp>
        <p:nvSpPr>
          <p:cNvPr id="3" name="Title 1">
            <a:extLst>
              <a:ext uri="{FF2B5EF4-FFF2-40B4-BE49-F238E27FC236}">
                <a16:creationId xmlns:a16="http://schemas.microsoft.com/office/drawing/2014/main" id="{507A8FCE-2E16-A908-28F9-CED036542C32}"/>
              </a:ext>
            </a:extLst>
          </p:cNvPr>
          <p:cNvSpPr txBox="1">
            <a:spLocks/>
          </p:cNvSpPr>
          <p:nvPr/>
        </p:nvSpPr>
        <p:spPr>
          <a:xfrm>
            <a:off x="687768" y="519870"/>
            <a:ext cx="4117498" cy="744622"/>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41544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F218B-4191-BE9A-3013-403DBDDE2A16}"/>
              </a:ext>
            </a:extLst>
          </p:cNvPr>
          <p:cNvSpPr>
            <a:spLocks noGrp="1"/>
          </p:cNvSpPr>
          <p:nvPr>
            <p:ph type="title"/>
          </p:nvPr>
        </p:nvSpPr>
        <p:spPr/>
        <p:txBody>
          <a:bodyPr>
            <a:normAutofit/>
          </a:bodyPr>
          <a:lstStyle/>
          <a:p>
            <a:pPr marL="0" marR="0" algn="r" rtl="1">
              <a:lnSpc>
                <a:spcPct val="115000"/>
              </a:lnSpc>
              <a:spcBef>
                <a:spcPts val="0"/>
              </a:spcBef>
              <a:spcAft>
                <a:spcPts val="800"/>
              </a:spcAft>
            </a:pPr>
            <a:r>
              <a:rPr lang="ar-SA" sz="3600" b="1" kern="100" dirty="0">
                <a:solidFill>
                  <a:srgbClr val="FFFF00"/>
                </a:solidFill>
                <a:effectLst/>
                <a:latin typeface="Aslam" panose="02000000000000000000" pitchFamily="2" charset="-78"/>
                <a:ea typeface="Aptos" panose="020B0004020202020204" pitchFamily="34" charset="0"/>
                <a:cs typeface="Aslam" panose="02000000000000000000" pitchFamily="2" charset="-78"/>
              </a:rPr>
              <a:t>آج کا سوال</a:t>
            </a:r>
            <a:endParaRPr lang="en-GB" sz="3600" dirty="0">
              <a:solidFill>
                <a:srgbClr val="FFFF00"/>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3D5E2ABF-6910-DD1A-26D0-57C91A6D1686}"/>
              </a:ext>
            </a:extLst>
          </p:cNvPr>
          <p:cNvSpPr txBox="1">
            <a:spLocks/>
          </p:cNvSpPr>
          <p:nvPr/>
        </p:nvSpPr>
        <p:spPr>
          <a:xfrm>
            <a:off x="617375" y="1879796"/>
            <a:ext cx="10515600" cy="22611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20000"/>
              </a:lnSpc>
              <a:spcBef>
                <a:spcPts val="0"/>
              </a:spcBef>
              <a:spcAft>
                <a:spcPts val="800"/>
              </a:spcAft>
            </a:pPr>
            <a:r>
              <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میری زندگی میں وہ کون سا چھوٹا قدم ہے</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20000"/>
              </a:lnSpc>
              <a:spcBef>
                <a:spcPts val="0"/>
              </a:spcBef>
              <a:spcAft>
                <a:spcPts val="800"/>
              </a:spcAft>
            </a:pP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جسے میں معمولی سمجھ رہا ہوں</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endPar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20000"/>
              </a:lnSpc>
              <a:spcBef>
                <a:spcPts val="0"/>
              </a:spcBef>
              <a:spcAft>
                <a:spcPts val="800"/>
              </a:spcAft>
            </a:pPr>
            <a:r>
              <a:rPr lang="ar-SA"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لیکن وہ مجھے آہستہ آہستہ اللہ سے دور لے جا رہا ہے</a:t>
            </a:r>
            <a:r>
              <a:rPr lang="en-GB"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r>
              <a:rPr lang="ur-PK" sz="4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a:t>
            </a:r>
            <a:endParaRPr lang="en-GB" sz="4000" dirty="0">
              <a:solidFill>
                <a:srgbClr val="FFFF00"/>
              </a:solidFill>
            </a:endParaRPr>
          </a:p>
        </p:txBody>
      </p:sp>
      <p:sp>
        <p:nvSpPr>
          <p:cNvPr id="5" name="Title 1">
            <a:extLst>
              <a:ext uri="{FF2B5EF4-FFF2-40B4-BE49-F238E27FC236}">
                <a16:creationId xmlns:a16="http://schemas.microsoft.com/office/drawing/2014/main" id="{B9DD89C6-F3CC-BE8A-2068-382B5A41F5F1}"/>
              </a:ext>
            </a:extLst>
          </p:cNvPr>
          <p:cNvSpPr txBox="1">
            <a:spLocks/>
          </p:cNvSpPr>
          <p:nvPr/>
        </p:nvSpPr>
        <p:spPr>
          <a:xfrm>
            <a:off x="762000" y="4876800"/>
            <a:ext cx="10896600" cy="1084978"/>
          </a:xfrm>
          <a:prstGeom prst="rect">
            <a:avLst/>
          </a:prstGeom>
        </p:spPr>
        <p:style>
          <a:lnRef idx="1">
            <a:schemeClr val="dk1"/>
          </a:lnRef>
          <a:fillRef idx="3">
            <a:schemeClr val="dk1"/>
          </a:fillRef>
          <a:effectRef idx="2">
            <a:schemeClr val="dk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spcBef>
                <a:spcPts val="0"/>
              </a:spcBef>
              <a:spcAft>
                <a:spcPts val="800"/>
              </a:spcAft>
            </a:pPr>
            <a:r>
              <a:rPr lang="ar-SA" sz="3200" kern="100" dirty="0">
                <a:solidFill>
                  <a:srgbClr val="FF0000"/>
                </a:solidFill>
                <a:latin typeface="Aslam" panose="02000000000000000000" pitchFamily="2" charset="-78"/>
                <a:ea typeface="Aptos" panose="020B0004020202020204" pitchFamily="34" charset="0"/>
                <a:cs typeface="Aslam" panose="02000000000000000000" pitchFamily="2" charset="-78"/>
              </a:rPr>
              <a:t>یاد رکھیے</a:t>
            </a:r>
            <a:r>
              <a:rPr lang="en-GB" sz="3200" kern="100" dirty="0">
                <a:solidFill>
                  <a:srgbClr val="FF0000"/>
                </a:solidFill>
                <a:latin typeface="Aslam" panose="02000000000000000000" pitchFamily="2" charset="-78"/>
                <a:ea typeface="Aptos" panose="020B0004020202020204" pitchFamily="34" charset="0"/>
                <a:cs typeface="Aslam" panose="02000000000000000000" pitchFamily="2" charset="-78"/>
              </a:rPr>
              <a:t>...</a:t>
            </a:r>
            <a:r>
              <a:rPr lang="ar-SA" sz="3200" kern="100" dirty="0">
                <a:solidFill>
                  <a:srgbClr val="FF0000"/>
                </a:solidFill>
                <a:latin typeface="Aslam" panose="02000000000000000000" pitchFamily="2" charset="-78"/>
                <a:ea typeface="Aptos" panose="020B0004020202020204" pitchFamily="34" charset="0"/>
                <a:cs typeface="Aslam" panose="02000000000000000000" pitchFamily="2" charset="-78"/>
              </a:rPr>
              <a:t>بڑے گناہ</a:t>
            </a:r>
            <a:r>
              <a:rPr lang="en-GB" sz="3200" kern="100" dirty="0">
                <a:solidFill>
                  <a:srgbClr val="FF0000"/>
                </a:solidFill>
                <a:latin typeface="Aslam" panose="02000000000000000000" pitchFamily="2" charset="-78"/>
                <a:ea typeface="Aptos" panose="020B0004020202020204" pitchFamily="34" charset="0"/>
                <a:cs typeface="Aslam" panose="02000000000000000000" pitchFamily="2" charset="-78"/>
              </a:rPr>
              <a:t>...</a:t>
            </a:r>
            <a:r>
              <a:rPr lang="ar-SA" sz="3200" kern="100" dirty="0">
                <a:solidFill>
                  <a:srgbClr val="FF0000"/>
                </a:solidFill>
                <a:latin typeface="Aslam" panose="02000000000000000000" pitchFamily="2" charset="-78"/>
                <a:ea typeface="Aptos" panose="020B0004020202020204" pitchFamily="34" charset="0"/>
                <a:cs typeface="Aslam" panose="02000000000000000000" pitchFamily="2" charset="-78"/>
              </a:rPr>
              <a:t>اکثر</a:t>
            </a:r>
            <a:r>
              <a:rPr lang="en-GB" sz="3200" kern="100" dirty="0">
                <a:solidFill>
                  <a:srgbClr val="FF0000"/>
                </a:solidFill>
                <a:latin typeface="Aslam" panose="02000000000000000000" pitchFamily="2" charset="-78"/>
                <a:ea typeface="Aptos" panose="020B0004020202020204" pitchFamily="34" charset="0"/>
                <a:cs typeface="Aslam" panose="02000000000000000000" pitchFamily="2" charset="-78"/>
              </a:rPr>
              <a:t>...</a:t>
            </a:r>
            <a:r>
              <a:rPr lang="ar-SA" sz="3200" kern="100" dirty="0">
                <a:solidFill>
                  <a:srgbClr val="FF0000"/>
                </a:solidFill>
                <a:latin typeface="Aslam" panose="02000000000000000000" pitchFamily="2" charset="-78"/>
                <a:ea typeface="Aptos" panose="020B0004020202020204" pitchFamily="34" charset="0"/>
                <a:cs typeface="Aslam" panose="02000000000000000000" pitchFamily="2" charset="-78"/>
              </a:rPr>
              <a:t>چھوٹے قدموں سے شروع ہوتے ہیں</a:t>
            </a:r>
            <a:endParaRPr lang="en-GB" sz="3200" dirty="0">
              <a:solidFill>
                <a:srgbClr val="FF0000"/>
              </a:solidFill>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90D7D478-72F2-F99E-EA50-ACA2B02FAA9C}"/>
              </a:ext>
            </a:extLst>
          </p:cNvPr>
          <p:cNvSpPr txBox="1">
            <a:spLocks/>
          </p:cNvSpPr>
          <p:nvPr/>
        </p:nvSpPr>
        <p:spPr>
          <a:xfrm>
            <a:off x="1387565" y="314597"/>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829001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36CEB-0EB9-2BDF-F4DC-C149B7EE3473}"/>
              </a:ext>
            </a:extLst>
          </p:cNvPr>
          <p:cNvSpPr>
            <a:spLocks noGrp="1"/>
          </p:cNvSpPr>
          <p:nvPr>
            <p:ph type="title"/>
          </p:nvPr>
        </p:nvSpPr>
        <p:spPr>
          <a:xfrm>
            <a:off x="5300564" y="1594434"/>
            <a:ext cx="6548535" cy="1325563"/>
          </a:xfrm>
        </p:spPr>
        <p:txBody>
          <a:bodyPr>
            <a:normAutofit/>
          </a:bodyPr>
          <a:lstStyle/>
          <a:p>
            <a:pPr marL="0" marR="0" algn="ctr" rtl="1">
              <a:lnSpc>
                <a:spcPct val="100000"/>
              </a:lnSpc>
              <a:spcBef>
                <a:spcPts val="0"/>
              </a:spcBef>
              <a:spcAft>
                <a:spcPts val="800"/>
              </a:spcAft>
            </a:pPr>
            <a:r>
              <a:rPr lang="ar-SA" sz="3200" b="1" kern="100" dirty="0">
                <a:effectLst/>
                <a:latin typeface="Aslam" panose="02000000000000000000" pitchFamily="2" charset="-78"/>
                <a:ea typeface="Aptos" panose="020B0004020202020204" pitchFamily="34" charset="0"/>
                <a:cs typeface="Aslam" panose="02000000000000000000" pitchFamily="2" charset="-78"/>
              </a:rPr>
              <a:t>شیطان کی سب سے بڑی شکست</a:t>
            </a:r>
            <a:endParaRPr lang="en-GB" sz="32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F1DE454A-55BE-C383-59E0-5619779801C1}"/>
              </a:ext>
            </a:extLst>
          </p:cNvPr>
          <p:cNvSpPr txBox="1">
            <a:spLocks/>
          </p:cNvSpPr>
          <p:nvPr/>
        </p:nvSpPr>
        <p:spPr>
          <a:xfrm>
            <a:off x="3295650" y="2965257"/>
            <a:ext cx="5295900" cy="1325563"/>
          </a:xfrm>
          <a:prstGeom prst="rect">
            <a:avLst/>
          </a:prstGeom>
          <a:ln>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4800" b="1" dirty="0">
                <a:effectLst/>
                <a:ea typeface="Aptos" panose="020B0004020202020204" pitchFamily="34" charset="0"/>
                <a:cs typeface="Alvi Nastaleeq" panose="02000503000000020004" pitchFamily="2" charset="-78"/>
              </a:rPr>
              <a:t>جب انسان واپس لوٹ آتا ہے</a:t>
            </a:r>
            <a:endParaRPr lang="en-GB" sz="4800" dirty="0"/>
          </a:p>
        </p:txBody>
      </p:sp>
      <p:sp>
        <p:nvSpPr>
          <p:cNvPr id="3" name="Title 1">
            <a:extLst>
              <a:ext uri="{FF2B5EF4-FFF2-40B4-BE49-F238E27FC236}">
                <a16:creationId xmlns:a16="http://schemas.microsoft.com/office/drawing/2014/main" id="{253204C6-E783-8CF7-A15A-EEF0CA298DB9}"/>
              </a:ext>
            </a:extLst>
          </p:cNvPr>
          <p:cNvSpPr txBox="1">
            <a:spLocks/>
          </p:cNvSpPr>
          <p:nvPr/>
        </p:nvSpPr>
        <p:spPr>
          <a:xfrm>
            <a:off x="3878837" y="603846"/>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938151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3AA67-B437-E607-FDE3-564AA0D25E71}"/>
              </a:ext>
            </a:extLst>
          </p:cNvPr>
          <p:cNvSpPr>
            <a:spLocks noGrp="1"/>
          </p:cNvSpPr>
          <p:nvPr>
            <p:ph type="title"/>
          </p:nvPr>
        </p:nvSpPr>
        <p:spPr>
          <a:xfrm>
            <a:off x="3762375" y="527051"/>
            <a:ext cx="4495800" cy="1114100"/>
          </a:xfrm>
        </p:spPr>
        <p:style>
          <a:lnRef idx="2">
            <a:schemeClr val="accent3"/>
          </a:lnRef>
          <a:fillRef idx="1">
            <a:schemeClr val="lt1"/>
          </a:fillRef>
          <a:effectRef idx="0">
            <a:schemeClr val="accent3"/>
          </a:effectRef>
          <a:fontRef idx="minor">
            <a:schemeClr val="dk1"/>
          </a:fontRef>
        </p:style>
        <p:txBody>
          <a:bodyPr>
            <a:normAutofit/>
          </a:bodyPr>
          <a:lstStyle/>
          <a:p>
            <a:pPr algn="ctr" rtl="1">
              <a:lnSpc>
                <a:spcPct val="100000"/>
              </a:lnSpc>
            </a:pPr>
            <a:r>
              <a:rPr lang="ar-SA" sz="5200" dirty="0">
                <a:effectLst/>
                <a:ea typeface="Times New Roman" panose="02020603050405020304" pitchFamily="18" charset="0"/>
                <a:cs typeface="noorehira" panose="02000500000000020004" pitchFamily="2" charset="-78"/>
              </a:rPr>
              <a:t>فَلَمَّا ذَاقَا الشَّجَرَۃَ </a:t>
            </a:r>
            <a:endParaRPr lang="en-GB" sz="5200" dirty="0"/>
          </a:p>
        </p:txBody>
      </p:sp>
      <p:sp>
        <p:nvSpPr>
          <p:cNvPr id="4" name="Title 1">
            <a:extLst>
              <a:ext uri="{FF2B5EF4-FFF2-40B4-BE49-F238E27FC236}">
                <a16:creationId xmlns:a16="http://schemas.microsoft.com/office/drawing/2014/main" id="{C04F0572-058E-C1F3-AD61-2015A963E2C7}"/>
              </a:ext>
            </a:extLst>
          </p:cNvPr>
          <p:cNvSpPr txBox="1">
            <a:spLocks/>
          </p:cNvSpPr>
          <p:nvPr/>
        </p:nvSpPr>
        <p:spPr>
          <a:xfrm>
            <a:off x="809625" y="161853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4000" dirty="0">
                <a:latin typeface="Alvi Nastaleeq" panose="02000503000000020004" pitchFamily="2" charset="-78"/>
                <a:cs typeface="Alvi Nastaleeq" panose="02000503000000020004" pitchFamily="2" charset="-78"/>
              </a:rPr>
              <a:t>آخرکار جب انھوں نے اس درخت کا مزا چکھا </a:t>
            </a:r>
            <a:endParaRPr lang="en-GB" sz="4000" dirty="0"/>
          </a:p>
        </p:txBody>
      </p:sp>
      <p:sp>
        <p:nvSpPr>
          <p:cNvPr id="5" name="Title 1">
            <a:extLst>
              <a:ext uri="{FF2B5EF4-FFF2-40B4-BE49-F238E27FC236}">
                <a16:creationId xmlns:a16="http://schemas.microsoft.com/office/drawing/2014/main" id="{BA0A5E80-BE24-7CC3-3E94-5FCE100C2A15}"/>
              </a:ext>
            </a:extLst>
          </p:cNvPr>
          <p:cNvSpPr txBox="1">
            <a:spLocks/>
          </p:cNvSpPr>
          <p:nvPr/>
        </p:nvSpPr>
        <p:spPr>
          <a:xfrm>
            <a:off x="142875" y="3294612"/>
            <a:ext cx="11820525" cy="1325563"/>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5200" dirty="0">
                <a:effectLst/>
                <a:ea typeface="Times New Roman" panose="02020603050405020304" pitchFamily="18" charset="0"/>
                <a:cs typeface="noorehira" panose="02000500000000020004" pitchFamily="2" charset="-78"/>
              </a:rPr>
              <a:t>بَدَتۡ لَہُمَا سَوۡاٰتُہُمَا وَ طَفِقَا یَخۡصِفٰنِ عَلَیۡہِمَا مِنۡ وَّرَقِ الۡجَنَّۃِ ؕ </a:t>
            </a:r>
            <a:endParaRPr lang="en-GB" sz="5200" dirty="0"/>
          </a:p>
        </p:txBody>
      </p:sp>
      <p:sp>
        <p:nvSpPr>
          <p:cNvPr id="6" name="Title 1">
            <a:extLst>
              <a:ext uri="{FF2B5EF4-FFF2-40B4-BE49-F238E27FC236}">
                <a16:creationId xmlns:a16="http://schemas.microsoft.com/office/drawing/2014/main" id="{BF1F81EB-BD5E-5092-B734-DE0B07768B24}"/>
              </a:ext>
            </a:extLst>
          </p:cNvPr>
          <p:cNvSpPr txBox="1">
            <a:spLocks/>
          </p:cNvSpPr>
          <p:nvPr/>
        </p:nvSpPr>
        <p:spPr>
          <a:xfrm>
            <a:off x="171450" y="4639714"/>
            <a:ext cx="11906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3800" dirty="0">
                <a:latin typeface="Alvi Nastaleeq" panose="02000503000000020004" pitchFamily="2" charset="-78"/>
                <a:cs typeface="Alvi Nastaleeq" panose="02000503000000020004" pitchFamily="2" charset="-78"/>
              </a:rPr>
              <a:t>تو ان کے ستر ایک دوسرے کے سامنے کھل گئے اور وہ اپنے جسموں کو جنت کے پتّوں سے ڈھانکنے لگے۔</a:t>
            </a:r>
          </a:p>
        </p:txBody>
      </p:sp>
      <p:sp>
        <p:nvSpPr>
          <p:cNvPr id="7" name="Title 1">
            <a:extLst>
              <a:ext uri="{FF2B5EF4-FFF2-40B4-BE49-F238E27FC236}">
                <a16:creationId xmlns:a16="http://schemas.microsoft.com/office/drawing/2014/main" id="{25D2CBCD-0A06-8F56-6E87-9DF97E18714C}"/>
              </a:ext>
            </a:extLst>
          </p:cNvPr>
          <p:cNvSpPr txBox="1">
            <a:spLocks/>
          </p:cNvSpPr>
          <p:nvPr/>
        </p:nvSpPr>
        <p:spPr>
          <a:xfrm>
            <a:off x="209550" y="5829883"/>
            <a:ext cx="2314575" cy="6661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000" dirty="0">
                <a:latin typeface="Alvi Nastaleeq" panose="02000503000000020004" pitchFamily="2" charset="-78"/>
                <a:cs typeface="Alvi Nastaleeq" panose="02000503000000020004" pitchFamily="2" charset="-78"/>
              </a:rPr>
              <a:t>(الاعراف: ۲۲)</a:t>
            </a:r>
            <a:endParaRPr lang="ar-SA" sz="2000" dirty="0">
              <a:latin typeface="Alvi Nastaleeq" panose="02000503000000020004" pitchFamily="2" charset="-78"/>
              <a:cs typeface="Alvi Nastaleeq" panose="02000503000000020004" pitchFamily="2" charset="-78"/>
            </a:endParaRPr>
          </a:p>
        </p:txBody>
      </p:sp>
    </p:spTree>
    <p:extLst>
      <p:ext uri="{BB962C8B-B14F-4D97-AF65-F5344CB8AC3E}">
        <p14:creationId xmlns:p14="http://schemas.microsoft.com/office/powerpoint/2010/main" val="29004841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D5F42-4248-4050-4DF1-9B442144CDE1}"/>
              </a:ext>
            </a:extLst>
          </p:cNvPr>
          <p:cNvSpPr>
            <a:spLocks noGrp="1"/>
          </p:cNvSpPr>
          <p:nvPr>
            <p:ph type="title"/>
          </p:nvPr>
        </p:nvSpPr>
        <p:spPr>
          <a:xfrm>
            <a:off x="6410325" y="1310887"/>
            <a:ext cx="4400550" cy="2765425"/>
          </a:xfrm>
        </p:spPr>
        <p:txBody>
          <a:bodyPr>
            <a:noAutofit/>
          </a:bodyPr>
          <a:lstStyle/>
          <a:p>
            <a:pPr algn="r" rtl="1">
              <a:lnSpc>
                <a:spcPct val="130000"/>
              </a:lnSpc>
            </a:pP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غور کیجیے</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b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گناہ کا پہلا اثر</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b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صرف قانون توڑنا نہیں تھا۔</a:t>
            </a:r>
            <a:endParaRPr lang="en-GB" sz="4000" dirty="0"/>
          </a:p>
        </p:txBody>
      </p:sp>
      <p:sp>
        <p:nvSpPr>
          <p:cNvPr id="4" name="Title 1">
            <a:extLst>
              <a:ext uri="{FF2B5EF4-FFF2-40B4-BE49-F238E27FC236}">
                <a16:creationId xmlns:a16="http://schemas.microsoft.com/office/drawing/2014/main" id="{391F3147-651A-54E7-B93A-374F98AEACFE}"/>
              </a:ext>
            </a:extLst>
          </p:cNvPr>
          <p:cNvSpPr txBox="1">
            <a:spLocks/>
          </p:cNvSpPr>
          <p:nvPr/>
        </p:nvSpPr>
        <p:spPr>
          <a:xfrm>
            <a:off x="1485900" y="1257300"/>
            <a:ext cx="3886200" cy="32400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30000"/>
              </a:lnSpc>
            </a:pPr>
            <a:r>
              <a:rPr lang="ar-SA" sz="4000" kern="100" dirty="0">
                <a:latin typeface="Alvi Nastaleeq" panose="02000503000000020004" pitchFamily="2" charset="-78"/>
                <a:ea typeface="Aptos" panose="020B0004020202020204" pitchFamily="34" charset="0"/>
                <a:cs typeface="Alvi Nastaleeq" panose="02000503000000020004" pitchFamily="2" charset="-78"/>
              </a:rPr>
              <a:t>گناہ کا پہلا اثر</a:t>
            </a:r>
            <a:r>
              <a:rPr lang="en-GB" sz="4000" kern="100" dirty="0">
                <a:latin typeface="Alvi Nastaleeq" panose="02000503000000020004" pitchFamily="2" charset="-78"/>
                <a:ea typeface="Aptos" panose="020B0004020202020204" pitchFamily="34" charset="0"/>
                <a:cs typeface="Alvi Nastaleeq" panose="02000503000000020004" pitchFamily="2" charset="-78"/>
              </a:rPr>
              <a:t> ... </a:t>
            </a:r>
            <a:endParaRPr lang="en-US"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30000"/>
              </a:lnSpc>
            </a:pPr>
            <a:r>
              <a:rPr lang="ar-SA" sz="4000" b="1" kern="100" dirty="0">
                <a:latin typeface="Alvi Nastaleeq" panose="02000503000000020004" pitchFamily="2" charset="-78"/>
                <a:ea typeface="Aptos" panose="020B0004020202020204" pitchFamily="34" charset="0"/>
                <a:cs typeface="Alvi Nastaleeq" panose="02000503000000020004" pitchFamily="2" charset="-78"/>
              </a:rPr>
              <a:t>اندر کی بے چینی</a:t>
            </a:r>
            <a:r>
              <a:rPr lang="ar-SA" sz="4000" kern="100" dirty="0">
                <a:latin typeface="Alvi Nastaleeq" panose="02000503000000020004" pitchFamily="2" charset="-78"/>
                <a:ea typeface="Aptos" panose="020B0004020202020204" pitchFamily="34" charset="0"/>
                <a:cs typeface="Alvi Nastaleeq" panose="02000503000000020004" pitchFamily="2" charset="-78"/>
              </a:rPr>
              <a:t> تھا</a:t>
            </a:r>
            <a:endParaRPr lang="en-US"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30000"/>
              </a:lnSpc>
            </a:pPr>
            <a:r>
              <a:rPr lang="ar-SA" sz="4000" kern="100" dirty="0">
                <a:latin typeface="Alvi Nastaleeq" panose="02000503000000020004" pitchFamily="2" charset="-78"/>
                <a:ea typeface="Aptos" panose="020B0004020202020204" pitchFamily="34" charset="0"/>
                <a:cs typeface="Alvi Nastaleeq" panose="02000503000000020004" pitchFamily="2" charset="-78"/>
              </a:rPr>
              <a:t>شرمندگی</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p>
          <a:p>
            <a:pPr algn="r" rtl="1">
              <a:lnSpc>
                <a:spcPct val="130000"/>
              </a:lnSpc>
            </a:pPr>
            <a:r>
              <a:rPr lang="ar-SA" sz="4000" kern="100" dirty="0">
                <a:latin typeface="Alvi Nastaleeq" panose="02000503000000020004" pitchFamily="2" charset="-78"/>
                <a:ea typeface="Aptos" panose="020B0004020202020204" pitchFamily="34" charset="0"/>
                <a:cs typeface="Alvi Nastaleeq" panose="02000503000000020004" pitchFamily="2" charset="-78"/>
              </a:rPr>
              <a:t>اضطراب</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p>
          <a:p>
            <a:pPr algn="r" rtl="1">
              <a:lnSpc>
                <a:spcPct val="130000"/>
              </a:lnSpc>
            </a:pPr>
            <a:r>
              <a:rPr lang="ar-SA" sz="4000" kern="100" dirty="0">
                <a:latin typeface="Alvi Nastaleeq" panose="02000503000000020004" pitchFamily="2" charset="-78"/>
                <a:ea typeface="Aptos" panose="020B0004020202020204" pitchFamily="34" charset="0"/>
                <a:cs typeface="Alvi Nastaleeq" panose="02000503000000020004" pitchFamily="2" charset="-78"/>
              </a:rPr>
              <a:t>چھپنے کی خواہش</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en-GB" sz="4000" dirty="0"/>
          </a:p>
        </p:txBody>
      </p:sp>
      <p:sp>
        <p:nvSpPr>
          <p:cNvPr id="5" name="Title 1">
            <a:extLst>
              <a:ext uri="{FF2B5EF4-FFF2-40B4-BE49-F238E27FC236}">
                <a16:creationId xmlns:a16="http://schemas.microsoft.com/office/drawing/2014/main" id="{234CD357-45F2-E7E4-CABC-DB819DD8E6E4}"/>
              </a:ext>
            </a:extLst>
          </p:cNvPr>
          <p:cNvSpPr txBox="1">
            <a:spLocks/>
          </p:cNvSpPr>
          <p:nvPr/>
        </p:nvSpPr>
        <p:spPr>
          <a:xfrm>
            <a:off x="1676401" y="5314950"/>
            <a:ext cx="7410450" cy="1076325"/>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4000" dirty="0">
                <a:effectLst/>
                <a:ea typeface="Aptos" panose="020B0004020202020204" pitchFamily="34" charset="0"/>
                <a:cs typeface="Alvi Nastaleeq" panose="02000503000000020004" pitchFamily="2" charset="-78"/>
              </a:rPr>
              <a:t>یہ سب اس بات کی علامت تھے کہ فطرت ابھی زندہ </a:t>
            </a:r>
            <a:r>
              <a:rPr lang="ur-PK" sz="4000" dirty="0">
                <a:effectLst/>
                <a:ea typeface="Aptos" panose="020B0004020202020204" pitchFamily="34" charset="0"/>
                <a:cs typeface="Alvi Nastaleeq" panose="02000503000000020004" pitchFamily="2" charset="-78"/>
              </a:rPr>
              <a:t>ہے</a:t>
            </a:r>
            <a:endParaRPr lang="en-GB" sz="4000" dirty="0"/>
          </a:p>
        </p:txBody>
      </p:sp>
      <p:sp>
        <p:nvSpPr>
          <p:cNvPr id="3" name="Title 1">
            <a:extLst>
              <a:ext uri="{FF2B5EF4-FFF2-40B4-BE49-F238E27FC236}">
                <a16:creationId xmlns:a16="http://schemas.microsoft.com/office/drawing/2014/main" id="{3AC0B1D9-F5E9-BA42-56B7-89C3AA0CE8F1}"/>
              </a:ext>
            </a:extLst>
          </p:cNvPr>
          <p:cNvSpPr txBox="1">
            <a:spLocks/>
          </p:cNvSpPr>
          <p:nvPr/>
        </p:nvSpPr>
        <p:spPr>
          <a:xfrm>
            <a:off x="7527104" y="463888"/>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8499017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E2954-E0AD-7409-17A8-52DCA02F4AD3}"/>
              </a:ext>
            </a:extLst>
          </p:cNvPr>
          <p:cNvSpPr>
            <a:spLocks noGrp="1"/>
          </p:cNvSpPr>
          <p:nvPr>
            <p:ph type="title"/>
          </p:nvPr>
        </p:nvSpPr>
        <p:spPr>
          <a:xfrm>
            <a:off x="1352550" y="612775"/>
            <a:ext cx="10515600" cy="1325563"/>
          </a:xfrm>
        </p:spPr>
        <p:txBody>
          <a:bodyPr>
            <a:normAutofit/>
          </a:bodyPr>
          <a:lstStyle/>
          <a:p>
            <a:pPr marL="0" marR="0" algn="r" rtl="1">
              <a:lnSpc>
                <a:spcPct val="115000"/>
              </a:lnSpc>
              <a:spcBef>
                <a:spcPts val="0"/>
              </a:spcBef>
              <a:spcAft>
                <a:spcPts val="800"/>
              </a:spcAft>
            </a:pPr>
            <a:r>
              <a:rPr lang="ar-SA" sz="40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قرآن</a:t>
            </a:r>
            <a:r>
              <a:rPr lang="ur-PK" sz="40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ی</a:t>
            </a:r>
            <a:r>
              <a:rPr lang="ar-SA" sz="40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 حقیقت</a:t>
            </a:r>
            <a:endParaRPr lang="en-GB" sz="4000" dirty="0">
              <a:solidFill>
                <a:schemeClr val="bg1"/>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2EBCAF18-A88B-26A6-3A1D-42E7348C591C}"/>
              </a:ext>
            </a:extLst>
          </p:cNvPr>
          <p:cNvSpPr txBox="1">
            <a:spLocks/>
          </p:cNvSpPr>
          <p:nvPr/>
        </p:nvSpPr>
        <p:spPr>
          <a:xfrm>
            <a:off x="990600" y="1805150"/>
            <a:ext cx="10515600" cy="16238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5000"/>
              </a:lnSpc>
              <a:spcBef>
                <a:spcPts val="0"/>
              </a:spcBef>
              <a:spcAft>
                <a:spcPts val="800"/>
              </a:spcAft>
            </a:pPr>
            <a:r>
              <a:rPr lang="ur-PK"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شیطان </a:t>
            </a:r>
            <a:r>
              <a:rPr lang="ar-SA"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کے پاس</a:t>
            </a:r>
            <a:r>
              <a:rPr lang="en-GB"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صرف ایک ہتھیار ہے۔</a:t>
            </a:r>
            <a:endParaRPr lang="ur-PK"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ar-SA"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اور وہ ہے</a:t>
            </a:r>
            <a:r>
              <a:rPr lang="en-GB"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a:t>
            </a:r>
            <a:r>
              <a:rPr lang="ur-PK"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 </a:t>
            </a:r>
            <a:r>
              <a:rPr lang="ar-SA"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وسوسہ۔</a:t>
            </a:r>
            <a:endParaRPr lang="en-GB" sz="4000" dirty="0">
              <a:solidFill>
                <a:schemeClr val="bg1"/>
              </a:solidFill>
            </a:endParaRPr>
          </a:p>
        </p:txBody>
      </p:sp>
      <p:sp>
        <p:nvSpPr>
          <p:cNvPr id="5" name="Title 1">
            <a:extLst>
              <a:ext uri="{FF2B5EF4-FFF2-40B4-BE49-F238E27FC236}">
                <a16:creationId xmlns:a16="http://schemas.microsoft.com/office/drawing/2014/main" id="{F6430E82-7547-F5D6-5387-CD60D2E2BFFC}"/>
              </a:ext>
            </a:extLst>
          </p:cNvPr>
          <p:cNvSpPr txBox="1">
            <a:spLocks/>
          </p:cNvSpPr>
          <p:nvPr/>
        </p:nvSpPr>
        <p:spPr>
          <a:xfrm>
            <a:off x="2695578" y="3795389"/>
            <a:ext cx="6704045" cy="1168497"/>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ar-SA" sz="4800" dirty="0">
                <a:solidFill>
                  <a:schemeClr val="bg1"/>
                </a:solidFill>
                <a:effectLst>
                  <a:glow rad="101600">
                    <a:schemeClr val="accent3">
                      <a:lumMod val="50000"/>
                      <a:alpha val="60000"/>
                    </a:schemeClr>
                  </a:glow>
                </a:effectLst>
                <a:latin typeface="Times New Roman" panose="02020603050405020304" pitchFamily="18" charset="0"/>
                <a:ea typeface="Times New Roman" panose="02020603050405020304" pitchFamily="18" charset="0"/>
                <a:cs typeface="noorehira" panose="02000500000000020004" pitchFamily="2" charset="-78"/>
              </a:rPr>
              <a:t>مِنۡ  شَرِّ الۡوَسۡوَاسِ ۬ۙ  الۡخَنَّاسِ ۪</a:t>
            </a:r>
            <a:r>
              <a:rPr lang="ar-SA" sz="3600" dirty="0">
                <a:solidFill>
                  <a:schemeClr val="bg1"/>
                </a:solidFill>
                <a:effectLst>
                  <a:glow rad="101600">
                    <a:schemeClr val="accent3">
                      <a:lumMod val="50000"/>
                      <a:alpha val="60000"/>
                    </a:schemeClr>
                  </a:glow>
                </a:effectLst>
                <a:latin typeface="Times New Roman" panose="02020603050405020304" pitchFamily="18" charset="0"/>
                <a:ea typeface="Times New Roman" panose="02020603050405020304" pitchFamily="18" charset="0"/>
                <a:cs typeface="noorehira" panose="02000500000000020004" pitchFamily="2" charset="-78"/>
              </a:rPr>
              <a:t>ۙ﴿۴﴾</a:t>
            </a:r>
            <a:r>
              <a:rPr lang="en-US" sz="3600" dirty="0">
                <a:solidFill>
                  <a:schemeClr val="bg1"/>
                </a:solidFill>
                <a:effectLst>
                  <a:glow rad="101600">
                    <a:schemeClr val="accent3">
                      <a:lumMod val="50000"/>
                      <a:alpha val="60000"/>
                    </a:schemeClr>
                  </a:glow>
                </a:effectLst>
                <a:latin typeface="noorehira" panose="02000500000000020004" pitchFamily="2" charset="-78"/>
                <a:ea typeface="Times New Roman" panose="02020603050405020304" pitchFamily="18" charset="0"/>
              </a:rPr>
              <a:t> </a:t>
            </a:r>
            <a:endParaRPr lang="en-GB" sz="3600" dirty="0">
              <a:solidFill>
                <a:schemeClr val="bg1"/>
              </a:solidFill>
              <a:effectLst>
                <a:glow rad="101600">
                  <a:schemeClr val="accent3">
                    <a:lumMod val="50000"/>
                    <a:alpha val="60000"/>
                  </a:schemeClr>
                </a:glow>
              </a:effectLst>
              <a:latin typeface="Times New Roman" panose="02020603050405020304" pitchFamily="18" charset="0"/>
              <a:ea typeface="Times New Roman" panose="02020603050405020304" pitchFamily="18" charset="0"/>
            </a:endParaRPr>
          </a:p>
        </p:txBody>
      </p:sp>
      <p:sp>
        <p:nvSpPr>
          <p:cNvPr id="6" name="Title 1">
            <a:extLst>
              <a:ext uri="{FF2B5EF4-FFF2-40B4-BE49-F238E27FC236}">
                <a16:creationId xmlns:a16="http://schemas.microsoft.com/office/drawing/2014/main" id="{6975F434-A31D-F287-9717-32DF004C1289}"/>
              </a:ext>
            </a:extLst>
          </p:cNvPr>
          <p:cNvSpPr txBox="1">
            <a:spLocks/>
          </p:cNvSpPr>
          <p:nvPr/>
        </p:nvSpPr>
        <p:spPr>
          <a:xfrm>
            <a:off x="2121742" y="5243483"/>
            <a:ext cx="7892142" cy="1168497"/>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4000" dirty="0">
                <a:solidFill>
                  <a:schemeClr val="bg1"/>
                </a:solidFill>
                <a:effectLst>
                  <a:glow rad="101600">
                    <a:schemeClr val="accent3">
                      <a:lumMod val="50000"/>
                      <a:alpha val="60000"/>
                    </a:schemeClr>
                  </a:glow>
                </a:effectLst>
                <a:latin typeface="Alvi Nastaleeq" panose="02000503000000020004" pitchFamily="2" charset="-78"/>
                <a:cs typeface="Alvi Nastaleeq" panose="02000503000000020004" pitchFamily="2" charset="-78"/>
              </a:rPr>
              <a:t> اس وسوسہ ڈالنے والے کے شر سے جو بار بار پلٹ کر آتا ہے</a:t>
            </a:r>
          </a:p>
        </p:txBody>
      </p:sp>
      <p:sp>
        <p:nvSpPr>
          <p:cNvPr id="3" name="Title 1">
            <a:extLst>
              <a:ext uri="{FF2B5EF4-FFF2-40B4-BE49-F238E27FC236}">
                <a16:creationId xmlns:a16="http://schemas.microsoft.com/office/drawing/2014/main" id="{0E540BCE-2734-8199-5E25-B3155C6B96E3}"/>
              </a:ext>
            </a:extLst>
          </p:cNvPr>
          <p:cNvSpPr txBox="1">
            <a:spLocks/>
          </p:cNvSpPr>
          <p:nvPr/>
        </p:nvSpPr>
        <p:spPr>
          <a:xfrm>
            <a:off x="3247467" y="455528"/>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7369259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3609A-FD61-599E-5F67-0C12329316E2}"/>
              </a:ext>
            </a:extLst>
          </p:cNvPr>
          <p:cNvSpPr>
            <a:spLocks noGrp="1"/>
          </p:cNvSpPr>
          <p:nvPr>
            <p:ph type="title"/>
          </p:nvPr>
        </p:nvSpPr>
        <p:spPr>
          <a:xfrm>
            <a:off x="4752974" y="1307517"/>
            <a:ext cx="6600825" cy="3540125"/>
          </a:xfrm>
        </p:spPr>
        <p:txBody>
          <a:bodyPr>
            <a:noAutofit/>
          </a:bodyPr>
          <a:lstStyle/>
          <a:p>
            <a:pPr algn="r" rtl="1">
              <a:lnSpc>
                <a:spcPct val="130000"/>
              </a:lnSpc>
            </a:pP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ک</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بھی</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کبھی</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b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گناہ کے بعد دل کا بے چین ہو جانا</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b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b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الل</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ہ کی بہت بڑی نعمت ہوتی ہے۔</a:t>
            </a:r>
            <a:b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کیونکہ</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وہ بتاتا ہے</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کہ دل ابھی زندہ ہے۔</a:t>
            </a:r>
            <a:endParaRPr lang="en-GB" sz="4000" dirty="0"/>
          </a:p>
        </p:txBody>
      </p:sp>
      <p:sp>
        <p:nvSpPr>
          <p:cNvPr id="4" name="Title 1">
            <a:extLst>
              <a:ext uri="{FF2B5EF4-FFF2-40B4-BE49-F238E27FC236}">
                <a16:creationId xmlns:a16="http://schemas.microsoft.com/office/drawing/2014/main" id="{85870622-2F47-50A8-B29C-13954652F442}"/>
              </a:ext>
            </a:extLst>
          </p:cNvPr>
          <p:cNvSpPr txBox="1">
            <a:spLocks/>
          </p:cNvSpPr>
          <p:nvPr/>
        </p:nvSpPr>
        <p:spPr>
          <a:xfrm>
            <a:off x="152400" y="2200859"/>
            <a:ext cx="4524374" cy="3886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30000"/>
              </a:lnSpc>
            </a:pPr>
            <a:r>
              <a:rPr lang="ar-SA" sz="4000" kern="100" dirty="0">
                <a:latin typeface="Alvi Nastaleeq" panose="02000503000000020004" pitchFamily="2" charset="-78"/>
                <a:ea typeface="Aptos" panose="020B0004020202020204" pitchFamily="34" charset="0"/>
                <a:cs typeface="Alvi Nastaleeq" panose="02000503000000020004" pitchFamily="2" charset="-78"/>
              </a:rPr>
              <a:t>خطرہ</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30000"/>
              </a:lnSpc>
            </a:pPr>
            <a:r>
              <a:rPr lang="ar-SA" sz="4000" kern="100" dirty="0">
                <a:latin typeface="Alvi Nastaleeq" panose="02000503000000020004" pitchFamily="2" charset="-78"/>
                <a:ea typeface="Aptos" panose="020B0004020202020204" pitchFamily="34" charset="0"/>
                <a:cs typeface="Alvi Nastaleeq" panose="02000503000000020004" pitchFamily="2" charset="-78"/>
              </a:rPr>
              <a:t>اس وقت شروع ہوتا ہے</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30000"/>
              </a:lnSpc>
            </a:pPr>
            <a:r>
              <a:rPr lang="ar-SA" sz="4000" kern="100" dirty="0">
                <a:latin typeface="Alvi Nastaleeq" panose="02000503000000020004" pitchFamily="2" charset="-78"/>
                <a:ea typeface="Aptos" panose="020B0004020202020204" pitchFamily="34" charset="0"/>
                <a:cs typeface="Alvi Nastaleeq" panose="02000503000000020004" pitchFamily="2" charset="-78"/>
              </a:rPr>
              <a:t>جب گناہ بھی ہو</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30000"/>
              </a:lnSpc>
            </a:pPr>
            <a:r>
              <a:rPr lang="ar-SA" sz="4000" kern="100" dirty="0">
                <a:latin typeface="Alvi Nastaleeq" panose="02000503000000020004" pitchFamily="2" charset="-78"/>
                <a:ea typeface="Aptos" panose="020B0004020202020204" pitchFamily="34" charset="0"/>
                <a:cs typeface="Alvi Nastaleeq" panose="02000503000000020004" pitchFamily="2" charset="-78"/>
              </a:rPr>
              <a:t>اور دل پر کوئی اثر بھی نہ ہو۔</a:t>
            </a:r>
            <a:endParaRPr lang="en-GB" sz="4000" dirty="0"/>
          </a:p>
        </p:txBody>
      </p:sp>
      <p:sp>
        <p:nvSpPr>
          <p:cNvPr id="3" name="Title 1">
            <a:extLst>
              <a:ext uri="{FF2B5EF4-FFF2-40B4-BE49-F238E27FC236}">
                <a16:creationId xmlns:a16="http://schemas.microsoft.com/office/drawing/2014/main" id="{8CC624D8-B21E-D2FC-55D0-738DCAF32BFC}"/>
              </a:ext>
            </a:extLst>
          </p:cNvPr>
          <p:cNvSpPr txBox="1">
            <a:spLocks/>
          </p:cNvSpPr>
          <p:nvPr/>
        </p:nvSpPr>
        <p:spPr>
          <a:xfrm>
            <a:off x="4172729" y="408668"/>
            <a:ext cx="3497036" cy="939993"/>
          </a:xfrm>
          <a:prstGeom prst="rect">
            <a:avLst/>
          </a:prstGeom>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200" b="1" dirty="0">
                <a:effectLst/>
                <a:ea typeface="Aptos" panose="020B0004020202020204" pitchFamily="34" charset="0"/>
                <a:cs typeface="Alvi Nastaleeq" panose="02000503000000020004" pitchFamily="2" charset="-78"/>
              </a:rPr>
              <a:t>جب انسان واپس لوٹ آتا ہے</a:t>
            </a:r>
            <a:endParaRPr lang="en-GB" sz="3200" b="1" dirty="0"/>
          </a:p>
        </p:txBody>
      </p:sp>
    </p:spTree>
    <p:extLst>
      <p:ext uri="{BB962C8B-B14F-4D97-AF65-F5344CB8AC3E}">
        <p14:creationId xmlns:p14="http://schemas.microsoft.com/office/powerpoint/2010/main" val="3235212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0831-8D92-06E7-68DE-7284FB881EB8}"/>
              </a:ext>
            </a:extLst>
          </p:cNvPr>
          <p:cNvSpPr>
            <a:spLocks noGrp="1"/>
          </p:cNvSpPr>
          <p:nvPr>
            <p:ph type="title"/>
          </p:nvPr>
        </p:nvSpPr>
        <p:spPr>
          <a:xfrm>
            <a:off x="3752850" y="365126"/>
            <a:ext cx="3686175" cy="1107262"/>
          </a:xfrm>
        </p:spPr>
        <p:style>
          <a:lnRef idx="2">
            <a:schemeClr val="accent3"/>
          </a:lnRef>
          <a:fillRef idx="1">
            <a:schemeClr val="lt1"/>
          </a:fillRef>
          <a:effectRef idx="0">
            <a:schemeClr val="accent3"/>
          </a:effectRef>
          <a:fontRef idx="minor">
            <a:schemeClr val="dk1"/>
          </a:fontRef>
        </p:style>
        <p:txBody>
          <a:bodyPr>
            <a:normAutofit/>
          </a:bodyPr>
          <a:lstStyle/>
          <a:p>
            <a:pPr algn="ctr" rtl="1">
              <a:lnSpc>
                <a:spcPct val="100000"/>
              </a:lnSpc>
            </a:pPr>
            <a:r>
              <a:rPr lang="ar-SA" sz="3600" kern="100" dirty="0">
                <a:effectLst/>
                <a:latin typeface="Aslam" panose="02000000000000000000" pitchFamily="2" charset="-78"/>
                <a:ea typeface="Aptos" panose="020B0004020202020204" pitchFamily="34" charset="0"/>
                <a:cs typeface="Aslam" panose="02000000000000000000" pitchFamily="2" charset="-78"/>
              </a:rPr>
              <a:t>عظیم ترین فرق</a:t>
            </a:r>
            <a:endParaRPr lang="en-GB" sz="36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7E722D0D-9120-0E83-D39D-7479DFAB2444}"/>
              </a:ext>
            </a:extLst>
          </p:cNvPr>
          <p:cNvSpPr txBox="1">
            <a:spLocks/>
          </p:cNvSpPr>
          <p:nvPr/>
        </p:nvSpPr>
        <p:spPr>
          <a:xfrm>
            <a:off x="2267342" y="1708186"/>
            <a:ext cx="4986435" cy="2132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30000"/>
              </a:lnSpc>
            </a:pPr>
            <a:r>
              <a:rPr lang="ar-SA" sz="3600" dirty="0">
                <a:effectLst/>
                <a:latin typeface="Aslam" panose="02000000000000000000" pitchFamily="2" charset="-78"/>
                <a:ea typeface="Aptos" panose="020B0004020202020204" pitchFamily="34" charset="0"/>
                <a:cs typeface="Aslam" panose="02000000000000000000" pitchFamily="2" charset="-78"/>
              </a:rPr>
              <a:t>قرآن</a:t>
            </a:r>
            <a:r>
              <a:rPr lang="ur-PK" sz="3600" dirty="0">
                <a:effectLst/>
                <a:latin typeface="Aslam" panose="02000000000000000000" pitchFamily="2" charset="-78"/>
                <a:ea typeface="Aptos" panose="020B0004020202020204" pitchFamily="34" charset="0"/>
                <a:cs typeface="Aslam" panose="02000000000000000000" pitchFamily="2" charset="-78"/>
              </a:rPr>
              <a:t> سے </a:t>
            </a:r>
            <a:r>
              <a:rPr lang="ar-SA" sz="3600" dirty="0">
                <a:effectLst/>
                <a:latin typeface="Aslam" panose="02000000000000000000" pitchFamily="2" charset="-78"/>
                <a:ea typeface="Aptos" panose="020B0004020202020204" pitchFamily="34" charset="0"/>
                <a:cs typeface="Aslam" panose="02000000000000000000" pitchFamily="2" charset="-78"/>
              </a:rPr>
              <a:t> دو کردار</a:t>
            </a:r>
            <a:endParaRPr lang="ur-PK" sz="3600" dirty="0">
              <a:effectLst/>
              <a:latin typeface="Aslam" panose="02000000000000000000" pitchFamily="2" charset="-78"/>
              <a:ea typeface="Aptos" panose="020B0004020202020204" pitchFamily="34" charset="0"/>
              <a:cs typeface="Aslam" panose="02000000000000000000" pitchFamily="2" charset="-78"/>
            </a:endParaRPr>
          </a:p>
          <a:p>
            <a:pPr algn="r" rtl="1">
              <a:lnSpc>
                <a:spcPct val="130000"/>
              </a:lnSpc>
            </a:pPr>
            <a:r>
              <a:rPr lang="ur-PK" sz="4000" dirty="0">
                <a:ea typeface="Aptos" panose="020B0004020202020204" pitchFamily="34" charset="0"/>
                <a:cs typeface="Alvi Nastaleeq" panose="02000503000000020004" pitchFamily="2" charset="-78"/>
              </a:rPr>
              <a:t>ابلیس اور آدم علیہ السلام</a:t>
            </a:r>
            <a:r>
              <a:rPr lang="ar-SA" sz="4000" dirty="0">
                <a:effectLst/>
                <a:ea typeface="Aptos" panose="020B0004020202020204" pitchFamily="34" charset="0"/>
                <a:cs typeface="Alvi Nastaleeq" panose="02000503000000020004" pitchFamily="2" charset="-78"/>
              </a:rPr>
              <a:t> </a:t>
            </a:r>
            <a:endParaRPr lang="en-GB" sz="4000" dirty="0"/>
          </a:p>
        </p:txBody>
      </p:sp>
      <p:sp>
        <p:nvSpPr>
          <p:cNvPr id="5" name="Title 1">
            <a:extLst>
              <a:ext uri="{FF2B5EF4-FFF2-40B4-BE49-F238E27FC236}">
                <a16:creationId xmlns:a16="http://schemas.microsoft.com/office/drawing/2014/main" id="{2B983313-FCAF-5E12-8AA1-8115CAC65B96}"/>
              </a:ext>
            </a:extLst>
          </p:cNvPr>
          <p:cNvSpPr txBox="1">
            <a:spLocks/>
          </p:cNvSpPr>
          <p:nvPr/>
        </p:nvSpPr>
        <p:spPr>
          <a:xfrm>
            <a:off x="2934281" y="4051498"/>
            <a:ext cx="5383763" cy="1107262"/>
          </a:xfrm>
          <a:prstGeom prst="rect">
            <a:avLst/>
          </a:prstGeom>
          <a:ln>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600" dirty="0">
                <a:effectLst/>
                <a:latin typeface="Aslam" panose="02000000000000000000" pitchFamily="2" charset="-78"/>
                <a:ea typeface="Aptos" panose="020B0004020202020204" pitchFamily="34" charset="0"/>
                <a:cs typeface="Aslam" panose="02000000000000000000" pitchFamily="2" charset="-78"/>
              </a:rPr>
              <a:t>کیا دونوں سے غلطی ہوئی؟</a:t>
            </a:r>
            <a:endParaRPr lang="en-GB" sz="3600" dirty="0">
              <a:latin typeface="Aslam" panose="02000000000000000000" pitchFamily="2" charset="-78"/>
              <a:cs typeface="Aslam" panose="02000000000000000000" pitchFamily="2" charset="-78"/>
            </a:endParaRPr>
          </a:p>
        </p:txBody>
      </p:sp>
    </p:spTree>
    <p:extLst>
      <p:ext uri="{BB962C8B-B14F-4D97-AF65-F5344CB8AC3E}">
        <p14:creationId xmlns:p14="http://schemas.microsoft.com/office/powerpoint/2010/main" val="25604570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0831-8D92-06E7-68DE-7284FB881EB8}"/>
              </a:ext>
            </a:extLst>
          </p:cNvPr>
          <p:cNvSpPr>
            <a:spLocks noGrp="1"/>
          </p:cNvSpPr>
          <p:nvPr>
            <p:ph type="title"/>
          </p:nvPr>
        </p:nvSpPr>
        <p:spPr>
          <a:xfrm>
            <a:off x="3752850" y="365126"/>
            <a:ext cx="3686175" cy="1107262"/>
          </a:xfrm>
        </p:spPr>
        <p:style>
          <a:lnRef idx="2">
            <a:schemeClr val="accent3"/>
          </a:lnRef>
          <a:fillRef idx="1">
            <a:schemeClr val="lt1"/>
          </a:fillRef>
          <a:effectRef idx="0">
            <a:schemeClr val="accent3"/>
          </a:effectRef>
          <a:fontRef idx="minor">
            <a:schemeClr val="dk1"/>
          </a:fontRef>
        </p:style>
        <p:txBody>
          <a:bodyPr>
            <a:normAutofit/>
          </a:bodyPr>
          <a:lstStyle/>
          <a:p>
            <a:pPr algn="ctr" rtl="1">
              <a:lnSpc>
                <a:spcPct val="100000"/>
              </a:lnSpc>
            </a:pPr>
            <a:r>
              <a:rPr lang="ar-SA" sz="3600" kern="100" dirty="0">
                <a:effectLst/>
                <a:latin typeface="Aslam" panose="02000000000000000000" pitchFamily="2" charset="-78"/>
                <a:ea typeface="Aptos" panose="020B0004020202020204" pitchFamily="34" charset="0"/>
                <a:cs typeface="Aslam" panose="02000000000000000000" pitchFamily="2" charset="-78"/>
              </a:rPr>
              <a:t>عظیم ترین فرق</a:t>
            </a:r>
            <a:endParaRPr lang="en-GB" sz="36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7E722D0D-9120-0E83-D39D-7479DFAB2444}"/>
              </a:ext>
            </a:extLst>
          </p:cNvPr>
          <p:cNvSpPr txBox="1">
            <a:spLocks/>
          </p:cNvSpPr>
          <p:nvPr/>
        </p:nvSpPr>
        <p:spPr>
          <a:xfrm>
            <a:off x="5391150" y="1274506"/>
            <a:ext cx="5772150" cy="2132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30000"/>
              </a:lnSpc>
            </a:pPr>
            <a:r>
              <a:rPr lang="ar-SA" sz="3600" dirty="0">
                <a:effectLst/>
                <a:latin typeface="Aslam" panose="02000000000000000000" pitchFamily="2" charset="-78"/>
                <a:ea typeface="Aptos" panose="020B0004020202020204" pitchFamily="34" charset="0"/>
                <a:cs typeface="Aslam" panose="02000000000000000000" pitchFamily="2" charset="-78"/>
              </a:rPr>
              <a:t>قرآن</a:t>
            </a:r>
            <a:r>
              <a:rPr lang="ur-PK" sz="3600" dirty="0">
                <a:effectLst/>
                <a:latin typeface="Aslam" panose="02000000000000000000" pitchFamily="2" charset="-78"/>
                <a:ea typeface="Aptos" panose="020B0004020202020204" pitchFamily="34" charset="0"/>
                <a:cs typeface="Aslam" panose="02000000000000000000" pitchFamily="2" charset="-78"/>
              </a:rPr>
              <a:t> سے </a:t>
            </a:r>
            <a:r>
              <a:rPr lang="ar-SA" sz="3600" dirty="0">
                <a:effectLst/>
                <a:latin typeface="Aslam" panose="02000000000000000000" pitchFamily="2" charset="-78"/>
                <a:ea typeface="Aptos" panose="020B0004020202020204" pitchFamily="34" charset="0"/>
                <a:cs typeface="Aslam" panose="02000000000000000000" pitchFamily="2" charset="-78"/>
              </a:rPr>
              <a:t> دو کردار</a:t>
            </a:r>
            <a:endParaRPr lang="ur-PK" sz="3600" dirty="0">
              <a:effectLst/>
              <a:latin typeface="Aslam" panose="02000000000000000000" pitchFamily="2" charset="-78"/>
              <a:ea typeface="Aptos" panose="020B0004020202020204" pitchFamily="34" charset="0"/>
              <a:cs typeface="Aslam" panose="02000000000000000000" pitchFamily="2" charset="-78"/>
            </a:endParaRPr>
          </a:p>
          <a:p>
            <a:pPr algn="r" rtl="1">
              <a:lnSpc>
                <a:spcPct val="130000"/>
              </a:lnSpc>
            </a:pPr>
            <a:r>
              <a:rPr lang="ur-PK" sz="4000" dirty="0">
                <a:ea typeface="Aptos" panose="020B0004020202020204" pitchFamily="34" charset="0"/>
                <a:cs typeface="Alvi Nastaleeq" panose="02000503000000020004" pitchFamily="2" charset="-78"/>
              </a:rPr>
              <a:t>ابلیس اور آدم علیہ السلام</a:t>
            </a:r>
            <a:r>
              <a:rPr lang="ar-SA" sz="4000" dirty="0">
                <a:effectLst/>
                <a:ea typeface="Aptos" panose="020B0004020202020204" pitchFamily="34" charset="0"/>
                <a:cs typeface="Alvi Nastaleeq" panose="02000503000000020004" pitchFamily="2" charset="-78"/>
              </a:rPr>
              <a:t> </a:t>
            </a:r>
            <a:endParaRPr lang="en-GB" sz="4000" dirty="0"/>
          </a:p>
        </p:txBody>
      </p:sp>
      <p:sp>
        <p:nvSpPr>
          <p:cNvPr id="5" name="Title 1">
            <a:extLst>
              <a:ext uri="{FF2B5EF4-FFF2-40B4-BE49-F238E27FC236}">
                <a16:creationId xmlns:a16="http://schemas.microsoft.com/office/drawing/2014/main" id="{2B983313-FCAF-5E12-8AA1-8115CAC65B96}"/>
              </a:ext>
            </a:extLst>
          </p:cNvPr>
          <p:cNvSpPr txBox="1">
            <a:spLocks/>
          </p:cNvSpPr>
          <p:nvPr/>
        </p:nvSpPr>
        <p:spPr>
          <a:xfrm>
            <a:off x="5648325" y="3473581"/>
            <a:ext cx="57721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ur-PK" sz="3600" dirty="0">
                <a:effectLst/>
                <a:latin typeface="Aslam" panose="02000000000000000000" pitchFamily="2" charset="-78"/>
                <a:ea typeface="Aptos" panose="020B0004020202020204" pitchFamily="34" charset="0"/>
                <a:cs typeface="Aslam" panose="02000000000000000000" pitchFamily="2" charset="-78"/>
              </a:rPr>
              <a:t>کیا دونوں سے غلطی ہوئی؟</a:t>
            </a:r>
            <a:endParaRPr lang="en-GB" sz="3600" dirty="0">
              <a:latin typeface="Aslam" panose="02000000000000000000" pitchFamily="2" charset="-78"/>
              <a:cs typeface="Aslam" panose="02000000000000000000" pitchFamily="2" charset="-78"/>
            </a:endParaRPr>
          </a:p>
        </p:txBody>
      </p:sp>
      <p:sp>
        <p:nvSpPr>
          <p:cNvPr id="6" name="Title 1">
            <a:extLst>
              <a:ext uri="{FF2B5EF4-FFF2-40B4-BE49-F238E27FC236}">
                <a16:creationId xmlns:a16="http://schemas.microsoft.com/office/drawing/2014/main" id="{D8266B2C-7398-0648-115B-9674247A9066}"/>
              </a:ext>
            </a:extLst>
          </p:cNvPr>
          <p:cNvSpPr txBox="1">
            <a:spLocks/>
          </p:cNvSpPr>
          <p:nvPr/>
        </p:nvSpPr>
        <p:spPr>
          <a:xfrm>
            <a:off x="1381125" y="3031350"/>
            <a:ext cx="4648200" cy="2331225"/>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30000"/>
              </a:lnSpc>
              <a:spcBef>
                <a:spcPts val="0"/>
              </a:spcBef>
              <a:spcAft>
                <a:spcPts val="800"/>
              </a:spcAft>
            </a:pP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ابلیس نے معصیت اور سرکشی کی</a:t>
            </a:r>
            <a:endParaRPr lang="ur-PK" sz="4000" b="1"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ctr" rtl="1">
              <a:lnSpc>
                <a:spcPct val="130000"/>
              </a:lnSpc>
              <a:spcBef>
                <a:spcPts val="0"/>
              </a:spcBef>
              <a:spcAft>
                <a:spcPts val="800"/>
              </a:spcAft>
            </a:pP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آدم علیہ السلام سے لغزش ہوئی</a:t>
            </a:r>
            <a:endParaRPr lang="en-GB" sz="4000" kern="100" dirty="0">
              <a:effectLst/>
              <a:latin typeface="Alvi Nastaleeq" panose="02000503000000020004" pitchFamily="2" charset="-78"/>
              <a:ea typeface="Aptos" panose="020B0004020202020204" pitchFamily="34" charset="0"/>
              <a:cs typeface="Alvi Nastaleeq" panose="02000503000000020004" pitchFamily="2" charset="-78"/>
            </a:endParaRPr>
          </a:p>
        </p:txBody>
      </p:sp>
    </p:spTree>
    <p:extLst>
      <p:ext uri="{BB962C8B-B14F-4D97-AF65-F5344CB8AC3E}">
        <p14:creationId xmlns:p14="http://schemas.microsoft.com/office/powerpoint/2010/main" val="33438665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B0936-69CC-D036-D9EA-434EC58273AA}"/>
              </a:ext>
            </a:extLst>
          </p:cNvPr>
          <p:cNvSpPr>
            <a:spLocks noGrp="1"/>
          </p:cNvSpPr>
          <p:nvPr>
            <p:ph type="title"/>
          </p:nvPr>
        </p:nvSpPr>
        <p:spPr>
          <a:xfrm>
            <a:off x="4067175" y="803276"/>
            <a:ext cx="3457575" cy="1063624"/>
          </a:xfrm>
        </p:spPr>
        <p:style>
          <a:lnRef idx="2">
            <a:schemeClr val="accent3"/>
          </a:lnRef>
          <a:fillRef idx="1">
            <a:schemeClr val="lt1"/>
          </a:fillRef>
          <a:effectRef idx="0">
            <a:schemeClr val="accent3"/>
          </a:effectRef>
          <a:fontRef idx="minor">
            <a:schemeClr val="dk1"/>
          </a:fontRef>
        </p:style>
        <p:txBody>
          <a:bodyPr>
            <a:normAutofit/>
          </a:bodyPr>
          <a:lstStyle/>
          <a:p>
            <a:pPr algn="ctr" rtl="1">
              <a:lnSpc>
                <a:spcPct val="100000"/>
              </a:lnSpc>
            </a:pPr>
            <a:r>
              <a:rPr lang="ar-SA" sz="3600" kern="100" dirty="0">
                <a:effectLst/>
                <a:latin typeface="Alvi Nastaleeq" panose="02000503000000020004" pitchFamily="2" charset="-78"/>
                <a:ea typeface="Aptos" panose="020B0004020202020204" pitchFamily="34" charset="0"/>
                <a:cs typeface="Alvi Nastaleeq" panose="02000503000000020004" pitchFamily="2" charset="-78"/>
              </a:rPr>
              <a:t>دونوں کا ردعمل کیا تھا؟</a:t>
            </a:r>
            <a:endParaRPr lang="en-GB" sz="3600" dirty="0"/>
          </a:p>
        </p:txBody>
      </p:sp>
      <p:sp>
        <p:nvSpPr>
          <p:cNvPr id="4" name="Title 1">
            <a:extLst>
              <a:ext uri="{FF2B5EF4-FFF2-40B4-BE49-F238E27FC236}">
                <a16:creationId xmlns:a16="http://schemas.microsoft.com/office/drawing/2014/main" id="{2BAB999A-EB42-2774-D712-96C53746E4CE}"/>
              </a:ext>
            </a:extLst>
          </p:cNvPr>
          <p:cNvSpPr txBox="1">
            <a:spLocks/>
          </p:cNvSpPr>
          <p:nvPr/>
        </p:nvSpPr>
        <p:spPr>
          <a:xfrm>
            <a:off x="990600" y="24281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4000" dirty="0">
                <a:effectLst/>
                <a:ea typeface="Aptos" panose="020B0004020202020204" pitchFamily="34" charset="0"/>
                <a:cs typeface="Alvi Nastaleeq" panose="02000503000000020004" pitchFamily="2" charset="-78"/>
              </a:rPr>
              <a:t>ابلیس </a:t>
            </a:r>
            <a:r>
              <a:rPr lang="ar-SA" sz="4000" dirty="0">
                <a:effectLst/>
                <a:ea typeface="Aptos" panose="020B0004020202020204" pitchFamily="34" charset="0"/>
                <a:cs typeface="Alvi Nastaleeq" panose="02000503000000020004" pitchFamily="2" charset="-78"/>
              </a:rPr>
              <a:t>نے اپنے جرم کا جواز پیش کیا</a:t>
            </a:r>
            <a:r>
              <a:rPr lang="ur-PK" sz="4000" dirty="0">
                <a:effectLst/>
                <a:ea typeface="Aptos" panose="020B0004020202020204" pitchFamily="34" charset="0"/>
                <a:cs typeface="Alvi Nastaleeq" panose="02000503000000020004" pitchFamily="2" charset="-78"/>
              </a:rPr>
              <a:t>		</a:t>
            </a:r>
            <a:r>
              <a:rPr lang="ar-SA" b="1" dirty="0">
                <a:effectLst/>
                <a:latin typeface="Times New Roman" panose="02020603050405020304" pitchFamily="18" charset="0"/>
                <a:ea typeface="Times New Roman" panose="02020603050405020304" pitchFamily="18" charset="0"/>
                <a:cs typeface="noorehira" panose="02000500000000020004" pitchFamily="2" charset="-78"/>
              </a:rPr>
              <a:t> </a:t>
            </a:r>
            <a:r>
              <a:rPr lang="ar-SA" sz="4000" b="1" dirty="0">
                <a:effectLst/>
                <a:latin typeface="Times New Roman" panose="02020603050405020304" pitchFamily="18" charset="0"/>
                <a:ea typeface="Times New Roman" panose="02020603050405020304" pitchFamily="18" charset="0"/>
                <a:cs typeface="noorehira" panose="02000500000000020004" pitchFamily="2" charset="-78"/>
              </a:rPr>
              <a:t>قَالَ  اَنَا خَیۡرٌ  مِّنۡہُ </a:t>
            </a:r>
            <a:r>
              <a:rPr lang="ur-PK" sz="4000" dirty="0">
                <a:effectLst/>
                <a:ea typeface="Aptos" panose="020B0004020202020204" pitchFamily="34" charset="0"/>
                <a:cs typeface="Alvi Nastaleeq" panose="02000503000000020004" pitchFamily="2" charset="-78"/>
              </a:rPr>
              <a:t>	</a:t>
            </a:r>
            <a:endParaRPr lang="en-GB" sz="4000" dirty="0"/>
          </a:p>
        </p:txBody>
      </p:sp>
      <p:sp>
        <p:nvSpPr>
          <p:cNvPr id="5" name="Title 1">
            <a:extLst>
              <a:ext uri="{FF2B5EF4-FFF2-40B4-BE49-F238E27FC236}">
                <a16:creationId xmlns:a16="http://schemas.microsoft.com/office/drawing/2014/main" id="{5AC07AF1-00F6-35C7-EF2F-1F665D53D796}"/>
              </a:ext>
            </a:extLst>
          </p:cNvPr>
          <p:cNvSpPr txBox="1">
            <a:spLocks/>
          </p:cNvSpPr>
          <p:nvPr/>
        </p:nvSpPr>
        <p:spPr>
          <a:xfrm>
            <a:off x="171451" y="3765485"/>
            <a:ext cx="11820524" cy="11464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4000" dirty="0">
                <a:effectLst/>
                <a:ea typeface="Aptos" panose="020B0004020202020204" pitchFamily="34" charset="0"/>
                <a:cs typeface="Alvi Nastaleeq" panose="02000503000000020004" pitchFamily="2" charset="-78"/>
              </a:rPr>
              <a:t>اور قصور بھی اپنے سر نہ لیا	</a:t>
            </a:r>
            <a:r>
              <a:rPr lang="ar-SA" sz="4000" b="1" dirty="0">
                <a:effectLst/>
                <a:latin typeface="Times New Roman" panose="02020603050405020304" pitchFamily="18" charset="0"/>
                <a:ea typeface="Times New Roman" panose="02020603050405020304" pitchFamily="18" charset="0"/>
                <a:cs typeface="noorehira" panose="02000500000000020004" pitchFamily="2" charset="-78"/>
              </a:rPr>
              <a:t> قَالَ فَبِمَاۤ  اَغۡوَیۡتَنِیۡ لَاَقۡعُدَنَّ  لَہُمۡ صِرَاطَکَ  الۡمُسۡتَقِیۡمَ </a:t>
            </a:r>
            <a:endParaRPr lang="en-GB" sz="4000" b="1" dirty="0"/>
          </a:p>
        </p:txBody>
      </p:sp>
    </p:spTree>
    <p:extLst>
      <p:ext uri="{BB962C8B-B14F-4D97-AF65-F5344CB8AC3E}">
        <p14:creationId xmlns:p14="http://schemas.microsoft.com/office/powerpoint/2010/main" val="8676543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D4332-031C-092C-D8E9-CEACD0F4D44F}"/>
              </a:ext>
            </a:extLst>
          </p:cNvPr>
          <p:cNvSpPr>
            <a:spLocks noGrp="1"/>
          </p:cNvSpPr>
          <p:nvPr>
            <p:ph type="title"/>
          </p:nvPr>
        </p:nvSpPr>
        <p:spPr>
          <a:xfrm>
            <a:off x="3209925" y="2343150"/>
            <a:ext cx="5410200" cy="1123950"/>
          </a:xfrm>
        </p:spPr>
        <p:style>
          <a:lnRef idx="2">
            <a:schemeClr val="accent3"/>
          </a:lnRef>
          <a:fillRef idx="1">
            <a:schemeClr val="lt1"/>
          </a:fillRef>
          <a:effectRef idx="0">
            <a:schemeClr val="accent3"/>
          </a:effectRef>
          <a:fontRef idx="minor">
            <a:schemeClr val="dk1"/>
          </a:fontRef>
        </p:style>
        <p:txBody>
          <a:bodyPr>
            <a:normAutofit/>
          </a:bodyPr>
          <a:lstStyle/>
          <a:p>
            <a:pPr algn="ctr" rtl="1">
              <a:lnSpc>
                <a:spcPct val="100000"/>
              </a:lnSpc>
            </a:pPr>
            <a:r>
              <a:rPr lang="ur-PK" sz="3600" dirty="0">
                <a:latin typeface="Aslam" panose="02000000000000000000" pitchFamily="2" charset="-78"/>
                <a:cs typeface="Aslam" panose="02000000000000000000" pitchFamily="2" charset="-78"/>
              </a:rPr>
              <a:t>آدم علیہ السلام نے کیا کیا؟</a:t>
            </a:r>
            <a:endParaRPr lang="en-GB" sz="36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E946754F-1760-9EAE-613A-E44DCEE7002B}"/>
              </a:ext>
            </a:extLst>
          </p:cNvPr>
          <p:cNvSpPr txBox="1">
            <a:spLocks/>
          </p:cNvSpPr>
          <p:nvPr/>
        </p:nvSpPr>
        <p:spPr>
          <a:xfrm>
            <a:off x="3888554" y="1121113"/>
            <a:ext cx="4117498" cy="744622"/>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5069140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D4332-031C-092C-D8E9-CEACD0F4D44F}"/>
              </a:ext>
            </a:extLst>
          </p:cNvPr>
          <p:cNvSpPr>
            <a:spLocks noGrp="1"/>
          </p:cNvSpPr>
          <p:nvPr>
            <p:ph type="title"/>
          </p:nvPr>
        </p:nvSpPr>
        <p:spPr>
          <a:xfrm>
            <a:off x="3667125" y="361950"/>
            <a:ext cx="4800600" cy="933450"/>
          </a:xfrm>
        </p:spPr>
        <p:style>
          <a:lnRef idx="2">
            <a:schemeClr val="accent3"/>
          </a:lnRef>
          <a:fillRef idx="1">
            <a:schemeClr val="lt1"/>
          </a:fillRef>
          <a:effectRef idx="0">
            <a:schemeClr val="accent3"/>
          </a:effectRef>
          <a:fontRef idx="minor">
            <a:schemeClr val="dk1"/>
          </a:fontRef>
        </p:style>
        <p:txBody>
          <a:bodyPr>
            <a:normAutofit/>
          </a:bodyPr>
          <a:lstStyle/>
          <a:p>
            <a:pPr algn="ctr" rtl="1">
              <a:lnSpc>
                <a:spcPct val="100000"/>
              </a:lnSpc>
            </a:pPr>
            <a:r>
              <a:rPr lang="ur-PK" sz="3200" dirty="0">
                <a:latin typeface="Aslam" panose="02000000000000000000" pitchFamily="2" charset="-78"/>
                <a:cs typeface="Aslam" panose="02000000000000000000" pitchFamily="2" charset="-78"/>
              </a:rPr>
              <a:t>آدم علیہ السلام نے کیا کیا؟</a:t>
            </a:r>
            <a:endParaRPr lang="en-GB" sz="3200" dirty="0">
              <a:latin typeface="Aslam" panose="02000000000000000000" pitchFamily="2" charset="-78"/>
              <a:cs typeface="Aslam" panose="02000000000000000000" pitchFamily="2" charset="-78"/>
            </a:endParaRPr>
          </a:p>
        </p:txBody>
      </p:sp>
      <p:sp>
        <p:nvSpPr>
          <p:cNvPr id="5" name="Title 1">
            <a:extLst>
              <a:ext uri="{FF2B5EF4-FFF2-40B4-BE49-F238E27FC236}">
                <a16:creationId xmlns:a16="http://schemas.microsoft.com/office/drawing/2014/main" id="{01B05AC8-67AC-B0AF-AB95-5414129F8276}"/>
              </a:ext>
            </a:extLst>
          </p:cNvPr>
          <p:cNvSpPr txBox="1">
            <a:spLocks/>
          </p:cNvSpPr>
          <p:nvPr/>
        </p:nvSpPr>
        <p:spPr>
          <a:xfrm>
            <a:off x="847725" y="3653391"/>
            <a:ext cx="10515600" cy="17377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20000"/>
              </a:lnSpc>
            </a:pPr>
            <a:r>
              <a:rPr lang="ar-SA" sz="4000" dirty="0">
                <a:latin typeface="Alvi Nastaleeq" panose="02000503000000020004" pitchFamily="2" charset="-78"/>
                <a:cs typeface="Alvi Nastaleeq" panose="02000503000000020004" pitchFamily="2" charset="-78"/>
              </a:rPr>
              <a:t>"اے ربّ ! ہم نے اپنے اوپر ستم کیا، اب اگر تو نے ہم سے درگزر نہ فرمایا</a:t>
            </a:r>
            <a:endParaRPr lang="en-US" sz="4000" dirty="0">
              <a:latin typeface="Alvi Nastaleeq" panose="02000503000000020004" pitchFamily="2" charset="-78"/>
              <a:cs typeface="Alvi Nastaleeq" panose="02000503000000020004" pitchFamily="2" charset="-78"/>
            </a:endParaRPr>
          </a:p>
          <a:p>
            <a:pPr algn="ctr" rtl="1">
              <a:lnSpc>
                <a:spcPct val="120000"/>
              </a:lnSpc>
            </a:pPr>
            <a:r>
              <a:rPr lang="ar-SA" sz="4000" dirty="0">
                <a:latin typeface="Alvi Nastaleeq" panose="02000503000000020004" pitchFamily="2" charset="-78"/>
                <a:cs typeface="Alvi Nastaleeq" panose="02000503000000020004" pitchFamily="2" charset="-78"/>
              </a:rPr>
              <a:t> اور رحم نہ کیا تو یقیناً ہم تباہ ہوجائیں گے۔ "</a:t>
            </a:r>
          </a:p>
        </p:txBody>
      </p:sp>
      <p:sp>
        <p:nvSpPr>
          <p:cNvPr id="6" name="Title 1">
            <a:extLst>
              <a:ext uri="{FF2B5EF4-FFF2-40B4-BE49-F238E27FC236}">
                <a16:creationId xmlns:a16="http://schemas.microsoft.com/office/drawing/2014/main" id="{07E7980A-CD30-37CE-1302-B004BD879434}"/>
              </a:ext>
            </a:extLst>
          </p:cNvPr>
          <p:cNvSpPr txBox="1">
            <a:spLocks/>
          </p:cNvSpPr>
          <p:nvPr/>
        </p:nvSpPr>
        <p:spPr>
          <a:xfrm>
            <a:off x="914400" y="1638300"/>
            <a:ext cx="10515600" cy="20764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5400" dirty="0">
                <a:effectLst/>
                <a:ea typeface="Times New Roman" panose="02020603050405020304" pitchFamily="18" charset="0"/>
                <a:cs typeface="noorehira" panose="02000500000000020004" pitchFamily="2" charset="-78"/>
              </a:rPr>
              <a:t> رَبَّنَا ظَلَمۡنَاۤ  اَنۡفُسَنَا ٜ وَ  اِنۡ  لَّمۡ تَغۡفِرۡ لَنَا وَ تَرۡحَمۡنَا لَنَکُوۡنَنَّ مِنَ الۡخٰسِرِیۡنَ ﴿۲۳﴾ </a:t>
            </a:r>
            <a:endParaRPr lang="ar-SA" sz="5400" dirty="0">
              <a:latin typeface="Alvi Nastaleeq" panose="02000503000000020004" pitchFamily="2" charset="-78"/>
              <a:cs typeface="Alvi Nastaleeq" panose="02000503000000020004" pitchFamily="2" charset="-78"/>
            </a:endParaRPr>
          </a:p>
        </p:txBody>
      </p:sp>
      <p:sp>
        <p:nvSpPr>
          <p:cNvPr id="7" name="Title 1">
            <a:extLst>
              <a:ext uri="{FF2B5EF4-FFF2-40B4-BE49-F238E27FC236}">
                <a16:creationId xmlns:a16="http://schemas.microsoft.com/office/drawing/2014/main" id="{F45C2300-103C-EE74-C464-402F971A6CA7}"/>
              </a:ext>
            </a:extLst>
          </p:cNvPr>
          <p:cNvSpPr txBox="1">
            <a:spLocks/>
          </p:cNvSpPr>
          <p:nvPr/>
        </p:nvSpPr>
        <p:spPr>
          <a:xfrm>
            <a:off x="5229225" y="5400675"/>
            <a:ext cx="1914525" cy="7488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000" dirty="0">
                <a:latin typeface="Alvi Nastaleeq" panose="02000503000000020004" pitchFamily="2" charset="-78"/>
                <a:cs typeface="Alvi Nastaleeq" panose="02000503000000020004" pitchFamily="2" charset="-78"/>
              </a:rPr>
              <a:t>(الاعراف: ۲۴)</a:t>
            </a:r>
            <a:endParaRPr lang="ar-SA" sz="2000" dirty="0">
              <a:latin typeface="Alvi Nastaleeq" panose="02000503000000020004" pitchFamily="2" charset="-78"/>
              <a:cs typeface="Alvi Nastaleeq" panose="02000503000000020004" pitchFamily="2" charset="-78"/>
            </a:endParaRPr>
          </a:p>
        </p:txBody>
      </p:sp>
    </p:spTree>
    <p:extLst>
      <p:ext uri="{BB962C8B-B14F-4D97-AF65-F5344CB8AC3E}">
        <p14:creationId xmlns:p14="http://schemas.microsoft.com/office/powerpoint/2010/main" val="11670861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1BB36-5A42-6AC8-5B95-D9A58CED7D83}"/>
              </a:ext>
            </a:extLst>
          </p:cNvPr>
          <p:cNvSpPr>
            <a:spLocks noGrp="1"/>
          </p:cNvSpPr>
          <p:nvPr>
            <p:ph type="title"/>
          </p:nvPr>
        </p:nvSpPr>
        <p:spPr>
          <a:xfrm>
            <a:off x="8629650" y="952501"/>
            <a:ext cx="3371850" cy="1004887"/>
          </a:xfrm>
        </p:spPr>
        <p:txBody>
          <a:bodyPr>
            <a:normAutofit/>
          </a:bodyPr>
          <a:lstStyle/>
          <a:p>
            <a:pPr algn="ctr" rtl="1"/>
            <a:r>
              <a:rPr lang="ur-PK" sz="2800" dirty="0">
                <a:latin typeface="Alvi Nastaleeq" panose="02000503000000020004" pitchFamily="2" charset="-78"/>
                <a:cs typeface="Alvi Nastaleeq" panose="02000503000000020004" pitchFamily="2" charset="-78"/>
              </a:rPr>
              <a:t>نبیﷺ نے فرمایا</a:t>
            </a:r>
            <a:endParaRPr lang="en-GB" sz="2800" dirty="0">
              <a:latin typeface="Alvi Nastaleeq" panose="02000503000000020004" pitchFamily="2" charset="-78"/>
              <a:cs typeface="Alvi Nastaleeq" panose="02000503000000020004" pitchFamily="2" charset="-78"/>
            </a:endParaRPr>
          </a:p>
        </p:txBody>
      </p:sp>
      <p:sp>
        <p:nvSpPr>
          <p:cNvPr id="4" name="Title 1">
            <a:extLst>
              <a:ext uri="{FF2B5EF4-FFF2-40B4-BE49-F238E27FC236}">
                <a16:creationId xmlns:a16="http://schemas.microsoft.com/office/drawing/2014/main" id="{13BB2A97-FE28-5642-7485-B563B8585607}"/>
              </a:ext>
            </a:extLst>
          </p:cNvPr>
          <p:cNvSpPr txBox="1">
            <a:spLocks/>
          </p:cNvSpPr>
          <p:nvPr/>
        </p:nvSpPr>
        <p:spPr>
          <a:xfrm>
            <a:off x="1543050" y="2102564"/>
            <a:ext cx="8867775" cy="1325563"/>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4800" b="0" i="0" dirty="0">
                <a:effectLst/>
                <a:latin typeface="noorehira" panose="02000500000000020004" pitchFamily="2" charset="-78"/>
                <a:cs typeface="noorehira" panose="02000500000000020004" pitchFamily="2" charset="-78"/>
              </a:rPr>
              <a:t> كلُّ بَنِيْ آدمَ خَطّاءٌ، وخيرُ الخطّائِينَ التّوّابُونَ</a:t>
            </a:r>
            <a:endParaRPr lang="en-GB" sz="4800" dirty="0">
              <a:latin typeface="noorehira" panose="02000500000000020004" pitchFamily="2" charset="-78"/>
              <a:cs typeface="noorehira" panose="02000500000000020004" pitchFamily="2" charset="-78"/>
            </a:endParaRPr>
          </a:p>
        </p:txBody>
      </p:sp>
      <p:sp>
        <p:nvSpPr>
          <p:cNvPr id="5" name="Title 1">
            <a:extLst>
              <a:ext uri="{FF2B5EF4-FFF2-40B4-BE49-F238E27FC236}">
                <a16:creationId xmlns:a16="http://schemas.microsoft.com/office/drawing/2014/main" id="{59B29751-8C2A-4E36-44AD-52D31EE1C11F}"/>
              </a:ext>
            </a:extLst>
          </p:cNvPr>
          <p:cNvSpPr txBox="1">
            <a:spLocks/>
          </p:cNvSpPr>
          <p:nvPr/>
        </p:nvSpPr>
        <p:spPr>
          <a:xfrm>
            <a:off x="1447800" y="3601878"/>
            <a:ext cx="894397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i="0" dirty="0">
                <a:effectLst/>
                <a:latin typeface="Alvi Nastaleeq" panose="02000503000000020004" pitchFamily="2" charset="-78"/>
                <a:cs typeface="Alvi Nastaleeq" panose="02000503000000020004" pitchFamily="2" charset="-78"/>
              </a:rPr>
              <a:t>ہر انسان خطاکار ہے اور بہترین خطا کار وہ ہی</a:t>
            </a:r>
            <a:r>
              <a:rPr lang="ur-PK" i="0" dirty="0">
                <a:effectLst/>
                <a:latin typeface="Alvi Nastaleeq" panose="02000503000000020004" pitchFamily="2" charset="-78"/>
                <a:cs typeface="Alvi Nastaleeq" panose="02000503000000020004" pitchFamily="2" charset="-78"/>
              </a:rPr>
              <a:t>ں </a:t>
            </a:r>
            <a:r>
              <a:rPr lang="ar-SA" i="0" dirty="0">
                <a:effectLst/>
                <a:latin typeface="Alvi Nastaleeq" panose="02000503000000020004" pitchFamily="2" charset="-78"/>
                <a:cs typeface="Alvi Nastaleeq" panose="02000503000000020004" pitchFamily="2" charset="-78"/>
              </a:rPr>
              <a:t>جو توبہ کرتے ہیں۔</a:t>
            </a:r>
            <a:endParaRPr lang="en-GB" dirty="0">
              <a:latin typeface="Alvi Nastaleeq" panose="02000503000000020004" pitchFamily="2" charset="-78"/>
              <a:cs typeface="Alvi Nastaleeq" panose="02000503000000020004" pitchFamily="2" charset="-78"/>
            </a:endParaRPr>
          </a:p>
        </p:txBody>
      </p:sp>
      <p:sp>
        <p:nvSpPr>
          <p:cNvPr id="6" name="Title 1">
            <a:extLst>
              <a:ext uri="{FF2B5EF4-FFF2-40B4-BE49-F238E27FC236}">
                <a16:creationId xmlns:a16="http://schemas.microsoft.com/office/drawing/2014/main" id="{257C6AA3-9A4B-F1D2-D4F3-89F3200547B8}"/>
              </a:ext>
            </a:extLst>
          </p:cNvPr>
          <p:cNvSpPr txBox="1">
            <a:spLocks/>
          </p:cNvSpPr>
          <p:nvPr/>
        </p:nvSpPr>
        <p:spPr>
          <a:xfrm>
            <a:off x="5457825" y="4838700"/>
            <a:ext cx="1533525" cy="7943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000" dirty="0">
                <a:latin typeface="Alvi Nastaleeq" panose="02000503000000020004" pitchFamily="2" charset="-78"/>
                <a:cs typeface="Alvi Nastaleeq" panose="02000503000000020004" pitchFamily="2" charset="-78"/>
              </a:rPr>
              <a:t>(ترمذی)</a:t>
            </a:r>
            <a:endParaRPr lang="en-GB" sz="2000" dirty="0">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53545A1C-5AFC-0141-5A29-9622ECE8FD6D}"/>
              </a:ext>
            </a:extLst>
          </p:cNvPr>
          <p:cNvSpPr txBox="1">
            <a:spLocks/>
          </p:cNvSpPr>
          <p:nvPr/>
        </p:nvSpPr>
        <p:spPr>
          <a:xfrm>
            <a:off x="4172729" y="408668"/>
            <a:ext cx="3497036" cy="939993"/>
          </a:xfrm>
          <a:prstGeom prst="rect">
            <a:avLst/>
          </a:prstGeom>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3200" b="1" dirty="0">
                <a:effectLst/>
                <a:ea typeface="Aptos" panose="020B0004020202020204" pitchFamily="34" charset="0"/>
                <a:cs typeface="Alvi Nastaleeq" panose="02000503000000020004" pitchFamily="2" charset="-78"/>
              </a:rPr>
              <a:t>جب انسان واپس لوٹ آتا ہے</a:t>
            </a:r>
            <a:endParaRPr lang="en-GB" sz="3200" b="1" dirty="0"/>
          </a:p>
        </p:txBody>
      </p:sp>
    </p:spTree>
    <p:extLst>
      <p:ext uri="{BB962C8B-B14F-4D97-AF65-F5344CB8AC3E}">
        <p14:creationId xmlns:p14="http://schemas.microsoft.com/office/powerpoint/2010/main" val="15061376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95925-BB49-1E69-CFBB-AE115D92A016}"/>
              </a:ext>
            </a:extLst>
          </p:cNvPr>
          <p:cNvSpPr>
            <a:spLocks noGrp="1"/>
          </p:cNvSpPr>
          <p:nvPr>
            <p:ph type="title"/>
          </p:nvPr>
        </p:nvSpPr>
        <p:spPr>
          <a:xfrm>
            <a:off x="3362325" y="708026"/>
            <a:ext cx="5095875" cy="1035050"/>
          </a:xfrm>
        </p:spPr>
        <p:style>
          <a:lnRef idx="2">
            <a:schemeClr val="accent3"/>
          </a:lnRef>
          <a:fillRef idx="1">
            <a:schemeClr val="lt1"/>
          </a:fillRef>
          <a:effectRef idx="0">
            <a:schemeClr val="accent3"/>
          </a:effectRef>
          <a:fontRef idx="minor">
            <a:schemeClr val="dk1"/>
          </a:fontRef>
        </p:style>
        <p:txBody>
          <a:bodyPr>
            <a:normAutofit/>
          </a:bodyPr>
          <a:lstStyle/>
          <a:p>
            <a:pPr algn="ctr" rtl="1"/>
            <a:r>
              <a:rPr lang="ar-SA" sz="3600" dirty="0">
                <a:effectLst/>
                <a:latin typeface="Aslam" panose="02000000000000000000" pitchFamily="2" charset="-78"/>
                <a:ea typeface="Aptos" panose="020B0004020202020204" pitchFamily="34" charset="0"/>
                <a:cs typeface="Aslam" panose="02000000000000000000" pitchFamily="2" charset="-78"/>
              </a:rPr>
              <a:t>نق</a:t>
            </a:r>
            <a:r>
              <a:rPr lang="ur-PK" sz="3600" dirty="0">
                <a:effectLst/>
                <a:latin typeface="Aslam" panose="02000000000000000000" pitchFamily="2" charset="-78"/>
                <a:ea typeface="Aptos" panose="020B0004020202020204" pitchFamily="34" charset="0"/>
                <a:cs typeface="Aslam" panose="02000000000000000000" pitchFamily="2" charset="-78"/>
              </a:rPr>
              <a:t>طہِ</a:t>
            </a:r>
            <a:r>
              <a:rPr lang="ar-SA" sz="3600" dirty="0">
                <a:effectLst/>
                <a:latin typeface="Aslam" panose="02000000000000000000" pitchFamily="2" charset="-78"/>
                <a:ea typeface="Aptos" panose="020B0004020202020204" pitchFamily="34" charset="0"/>
                <a:cs typeface="Aslam" panose="02000000000000000000" pitchFamily="2" charset="-78"/>
              </a:rPr>
              <a:t> عروج</a:t>
            </a:r>
            <a:r>
              <a:rPr lang="ur-PK" sz="3600" dirty="0">
                <a:effectLst/>
                <a:latin typeface="Aslam" panose="02000000000000000000" pitchFamily="2" charset="-78"/>
                <a:ea typeface="Aptos" panose="020B0004020202020204" pitchFamily="34" charset="0"/>
                <a:cs typeface="Aslam" panose="02000000000000000000" pitchFamily="2" charset="-78"/>
              </a:rPr>
              <a:t>۔۔قبولیتِ توبہ</a:t>
            </a:r>
            <a:endParaRPr lang="en-GB" sz="36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74FCD355-F530-EEB0-4847-4B7F5E79EA6A}"/>
              </a:ext>
            </a:extLst>
          </p:cNvPr>
          <p:cNvSpPr txBox="1">
            <a:spLocks/>
          </p:cNvSpPr>
          <p:nvPr/>
        </p:nvSpPr>
        <p:spPr>
          <a:xfrm>
            <a:off x="390525" y="2099843"/>
            <a:ext cx="115062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00000"/>
              </a:lnSpc>
              <a:spcBef>
                <a:spcPts val="0"/>
              </a:spcBef>
              <a:spcAft>
                <a:spcPts val="0"/>
              </a:spcAft>
            </a:pPr>
            <a:r>
              <a:rPr lang="ar-SA" sz="4800" dirty="0">
                <a:effectLst/>
                <a:latin typeface="Times New Roman" panose="02020603050405020304" pitchFamily="18" charset="0"/>
                <a:ea typeface="Times New Roman" panose="02020603050405020304" pitchFamily="18" charset="0"/>
                <a:cs typeface="noorehira" panose="02000500000000020004" pitchFamily="2" charset="-78"/>
              </a:rPr>
              <a:t>فَتَلَقّٰۤی</a:t>
            </a:r>
            <a:r>
              <a:rPr lang="ur-PK" sz="4800" dirty="0">
                <a:effectLst/>
                <a:latin typeface="Times New Roman" panose="02020603050405020304" pitchFamily="18" charset="0"/>
                <a:ea typeface="Times New Roman" panose="02020603050405020304" pitchFamily="18" charset="0"/>
                <a:cs typeface="noorehira" panose="02000500000000020004" pitchFamily="2" charset="-78"/>
              </a:rPr>
              <a:t> اٰ</a:t>
            </a:r>
            <a:r>
              <a:rPr lang="ar-SA" sz="4800" dirty="0">
                <a:effectLst/>
                <a:latin typeface="Times New Roman" panose="02020603050405020304" pitchFamily="18" charset="0"/>
                <a:ea typeface="Times New Roman" panose="02020603050405020304" pitchFamily="18" charset="0"/>
                <a:cs typeface="noorehira" panose="02000500000000020004" pitchFamily="2" charset="-78"/>
              </a:rPr>
              <a:t>دَمُ مِنۡ رَّبِّہٖ کَلِمٰتٍ فَتَابَ عَلَیۡہِ ؕ اِنَّہٗ ہُوَ  التَّوَّابُ الرَّحِیۡمُ</a:t>
            </a:r>
            <a:r>
              <a:rPr lang="ar-SA" sz="3600" dirty="0">
                <a:effectLst/>
                <a:latin typeface="Times New Roman" panose="02020603050405020304" pitchFamily="18" charset="0"/>
                <a:ea typeface="Times New Roman" panose="02020603050405020304" pitchFamily="18" charset="0"/>
                <a:cs typeface="noorehira" panose="02000500000000020004" pitchFamily="2" charset="-78"/>
              </a:rPr>
              <a:t> ﴿۳۷﴾</a:t>
            </a:r>
            <a:endParaRPr lang="en-GB" sz="3600" dirty="0">
              <a:effectLst/>
              <a:latin typeface="Times New Roman" panose="02020603050405020304" pitchFamily="18" charset="0"/>
              <a:ea typeface="Times New Roman" panose="02020603050405020304" pitchFamily="18" charset="0"/>
            </a:endParaRPr>
          </a:p>
        </p:txBody>
      </p:sp>
      <p:sp>
        <p:nvSpPr>
          <p:cNvPr id="5" name="Title 1">
            <a:extLst>
              <a:ext uri="{FF2B5EF4-FFF2-40B4-BE49-F238E27FC236}">
                <a16:creationId xmlns:a16="http://schemas.microsoft.com/office/drawing/2014/main" id="{27EB9460-6545-5A87-FD56-33C359A60C15}"/>
              </a:ext>
            </a:extLst>
          </p:cNvPr>
          <p:cNvSpPr txBox="1">
            <a:spLocks/>
          </p:cNvSpPr>
          <p:nvPr/>
        </p:nvSpPr>
        <p:spPr>
          <a:xfrm>
            <a:off x="952500" y="3425406"/>
            <a:ext cx="10515600" cy="1699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20000"/>
              </a:lnSpc>
            </a:pPr>
            <a:r>
              <a:rPr lang="ar-SA" sz="4000" dirty="0">
                <a:latin typeface="Alvi Nastaleeq" panose="02000503000000020004" pitchFamily="2" charset="-78"/>
                <a:cs typeface="Alvi Nastaleeq" panose="02000503000000020004" pitchFamily="2" charset="-78"/>
              </a:rPr>
              <a:t> اس وقت آدم نے اپنے رب سے چند کلمات سیکھ کر توبہ کی، جس کو اس کے رب نے قبول کرلیا، کیونکہ وہ بڑا معاف کرنے والا اور رحم فرمانے والا ہے۔ </a:t>
            </a:r>
          </a:p>
        </p:txBody>
      </p:sp>
      <p:sp>
        <p:nvSpPr>
          <p:cNvPr id="6" name="Title 1">
            <a:extLst>
              <a:ext uri="{FF2B5EF4-FFF2-40B4-BE49-F238E27FC236}">
                <a16:creationId xmlns:a16="http://schemas.microsoft.com/office/drawing/2014/main" id="{4E35B866-CD72-7439-8C6E-2A2B80627AB2}"/>
              </a:ext>
            </a:extLst>
          </p:cNvPr>
          <p:cNvSpPr txBox="1">
            <a:spLocks/>
          </p:cNvSpPr>
          <p:nvPr/>
        </p:nvSpPr>
        <p:spPr>
          <a:xfrm>
            <a:off x="5476875" y="5105400"/>
            <a:ext cx="1666875" cy="741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000" dirty="0">
                <a:latin typeface="Alvi Nastaleeq" panose="02000503000000020004" pitchFamily="2" charset="-78"/>
                <a:cs typeface="Alvi Nastaleeq" panose="02000503000000020004" pitchFamily="2" charset="-78"/>
              </a:rPr>
              <a:t>(البقرۃ: ۳۷)</a:t>
            </a:r>
            <a:r>
              <a:rPr lang="ar-SA" sz="2000" dirty="0">
                <a:latin typeface="Alvi Nastaleeq" panose="02000503000000020004" pitchFamily="2" charset="-78"/>
                <a:cs typeface="Alvi Nastaleeq" panose="02000503000000020004" pitchFamily="2" charset="-78"/>
              </a:rPr>
              <a:t> </a:t>
            </a:r>
          </a:p>
        </p:txBody>
      </p:sp>
    </p:spTree>
    <p:extLst>
      <p:ext uri="{BB962C8B-B14F-4D97-AF65-F5344CB8AC3E}">
        <p14:creationId xmlns:p14="http://schemas.microsoft.com/office/powerpoint/2010/main" val="1092641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5F73B-1785-8FC4-054B-1C9C3C8CD0C6}"/>
              </a:ext>
            </a:extLst>
          </p:cNvPr>
          <p:cNvSpPr>
            <a:spLocks noGrp="1"/>
          </p:cNvSpPr>
          <p:nvPr>
            <p:ph type="title"/>
          </p:nvPr>
        </p:nvSpPr>
        <p:spPr>
          <a:xfrm>
            <a:off x="3098930" y="1812925"/>
            <a:ext cx="5559295" cy="1120775"/>
          </a:xfrm>
          <a:ln>
            <a:solidFill>
              <a:schemeClr val="bg1"/>
            </a:solidFill>
          </a:ln>
        </p:spPr>
        <p:txBody>
          <a:bodyPr>
            <a:normAutofit/>
          </a:bodyPr>
          <a:lstStyle/>
          <a:p>
            <a:pPr marL="0" marR="0" algn="ctr" rtl="1">
              <a:lnSpc>
                <a:spcPct val="115000"/>
              </a:lnSpc>
              <a:spcBef>
                <a:spcPts val="0"/>
              </a:spcBef>
              <a:spcAft>
                <a:spcPts val="800"/>
              </a:spcAft>
            </a:pPr>
            <a:r>
              <a:rPr lang="ar-SA" sz="36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مومن کے سات دفاعی ہتھیار</a:t>
            </a:r>
            <a:endParaRPr lang="en-GB" sz="3600" dirty="0">
              <a:solidFill>
                <a:schemeClr val="bg1"/>
              </a:solidFill>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9BDBF1A2-A68A-409B-81A4-E240C175BF3C}"/>
              </a:ext>
            </a:extLst>
          </p:cNvPr>
          <p:cNvSpPr txBox="1">
            <a:spLocks/>
          </p:cNvSpPr>
          <p:nvPr/>
        </p:nvSpPr>
        <p:spPr>
          <a:xfrm>
            <a:off x="2990850" y="3211352"/>
            <a:ext cx="5708780" cy="14558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54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اب جنگ کیسے جیتی جائے؟</a:t>
            </a:r>
            <a:endParaRPr lang="en-GB" sz="5400" dirty="0">
              <a:solidFill>
                <a:schemeClr val="bg1"/>
              </a:solidFill>
            </a:endParaRPr>
          </a:p>
        </p:txBody>
      </p:sp>
      <p:sp>
        <p:nvSpPr>
          <p:cNvPr id="4" name="Title 1">
            <a:extLst>
              <a:ext uri="{FF2B5EF4-FFF2-40B4-BE49-F238E27FC236}">
                <a16:creationId xmlns:a16="http://schemas.microsoft.com/office/drawing/2014/main" id="{1757213D-BD87-EA89-FC29-DD67B34C0834}"/>
              </a:ext>
            </a:extLst>
          </p:cNvPr>
          <p:cNvSpPr txBox="1">
            <a:spLocks/>
          </p:cNvSpPr>
          <p:nvPr/>
        </p:nvSpPr>
        <p:spPr>
          <a:xfrm>
            <a:off x="3888554" y="625813"/>
            <a:ext cx="4117498" cy="744622"/>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24258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2FC1D-2B39-B8D7-D5AC-4304510356BE}"/>
              </a:ext>
            </a:extLst>
          </p:cNvPr>
          <p:cNvSpPr>
            <a:spLocks noGrp="1"/>
          </p:cNvSpPr>
          <p:nvPr>
            <p:ph type="title"/>
          </p:nvPr>
        </p:nvSpPr>
        <p:spPr>
          <a:xfrm>
            <a:off x="1523999" y="1428749"/>
            <a:ext cx="6181725" cy="5000625"/>
          </a:xfrm>
        </p:spPr>
        <p:txBody>
          <a:bodyPr>
            <a:noAutofit/>
          </a:bodyPr>
          <a:lstStyle/>
          <a:p>
            <a:pPr algn="r" rtl="1">
              <a:lnSpc>
                <a:spcPct val="130000"/>
              </a:lnSpc>
            </a:pP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کیا انسان بے بس ہے؟</a:t>
            </a:r>
            <a:br>
              <a:rPr lang="ur-PK"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کیا شیطا</a:t>
            </a:r>
            <a:r>
              <a:rPr lang="ur-PK"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ن </a:t>
            </a:r>
            <a:r>
              <a:rPr lang="ur-PK"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انسان </a:t>
            </a: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سے زیادہ طاقتور ہے؟</a:t>
            </a:r>
            <a:br>
              <a:rPr lang="ur-PK"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ہرگز نہیں۔</a:t>
            </a:r>
            <a:br>
              <a:rPr lang="ur-PK"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اگر ایسا ہوتا</a:t>
            </a:r>
            <a:r>
              <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br>
              <a:rPr lang="ur-PK"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تو اللہ</a:t>
            </a:r>
            <a:r>
              <a:rPr lang="en-GB"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br>
              <a:rPr lang="ur-PK"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b="1"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ہمیں کبھی اس کا مقابلہ کرنے کا حکم نہ دیتا۔</a:t>
            </a:r>
            <a:endParaRPr lang="en-GB" sz="4000" b="1" dirty="0">
              <a:solidFill>
                <a:schemeClr val="bg1"/>
              </a:solidFill>
            </a:endParaRPr>
          </a:p>
        </p:txBody>
      </p:sp>
      <p:sp>
        <p:nvSpPr>
          <p:cNvPr id="3" name="Title 1">
            <a:extLst>
              <a:ext uri="{FF2B5EF4-FFF2-40B4-BE49-F238E27FC236}">
                <a16:creationId xmlns:a16="http://schemas.microsoft.com/office/drawing/2014/main" id="{9647B241-06C4-EF3B-8B9B-ED3BD95E8298}"/>
              </a:ext>
            </a:extLst>
          </p:cNvPr>
          <p:cNvSpPr txBox="1">
            <a:spLocks/>
          </p:cNvSpPr>
          <p:nvPr/>
        </p:nvSpPr>
        <p:spPr>
          <a:xfrm>
            <a:off x="8582025" y="2917826"/>
            <a:ext cx="2400300" cy="939800"/>
          </a:xfrm>
          <a:prstGeom prst="rect">
            <a:avLst/>
          </a:prstGeom>
          <a:ln>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3200" kern="100" dirty="0">
                <a:solidFill>
                  <a:schemeClr val="bg1"/>
                </a:solidFill>
                <a:latin typeface="Aslam" panose="02000000000000000000" pitchFamily="2" charset="-78"/>
                <a:ea typeface="Aptos" panose="020B0004020202020204" pitchFamily="34" charset="0"/>
                <a:cs typeface="Aslam" panose="02000000000000000000" pitchFamily="2" charset="-78"/>
              </a:rPr>
              <a:t>ایک سوال</a:t>
            </a:r>
            <a:endParaRPr lang="en-GB" sz="3200" dirty="0">
              <a:solidFill>
                <a:schemeClr val="bg1"/>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7D627BAB-75AA-BD35-2FD7-9A639F83D383}"/>
              </a:ext>
            </a:extLst>
          </p:cNvPr>
          <p:cNvSpPr txBox="1">
            <a:spLocks/>
          </p:cNvSpPr>
          <p:nvPr/>
        </p:nvSpPr>
        <p:spPr>
          <a:xfrm>
            <a:off x="3533775" y="355601"/>
            <a:ext cx="4848225" cy="901700"/>
          </a:xfrm>
          <a:prstGeom prst="rect">
            <a:avLst/>
          </a:prstGeom>
          <a:ln/>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20000"/>
              </a:lnSpc>
              <a:spcBef>
                <a:spcPts val="0"/>
              </a:spcBef>
              <a:spcAft>
                <a:spcPts val="800"/>
              </a:spcAft>
            </a:pPr>
            <a:r>
              <a:rPr lang="ar-SA" sz="3200" kern="100">
                <a:solidFill>
                  <a:schemeClr val="bg1"/>
                </a:solidFill>
                <a:latin typeface="Aslam" panose="02000000000000000000" pitchFamily="2" charset="-78"/>
                <a:ea typeface="Aptos" panose="020B0004020202020204" pitchFamily="34" charset="0"/>
                <a:cs typeface="Aslam" panose="02000000000000000000" pitchFamily="2" charset="-78"/>
              </a:rPr>
              <a:t>مومن کے سات دفاعی ہتھیار</a:t>
            </a:r>
            <a:endParaRPr lang="en-GB" sz="3200" dirty="0">
              <a:solidFill>
                <a:schemeClr val="bg1"/>
              </a:solidFill>
              <a:latin typeface="Aslam" panose="02000000000000000000" pitchFamily="2" charset="-78"/>
              <a:cs typeface="Aslam" panose="02000000000000000000" pitchFamily="2" charset="-78"/>
            </a:endParaRPr>
          </a:p>
        </p:txBody>
      </p:sp>
    </p:spTree>
    <p:extLst>
      <p:ext uri="{BB962C8B-B14F-4D97-AF65-F5344CB8AC3E}">
        <p14:creationId xmlns:p14="http://schemas.microsoft.com/office/powerpoint/2010/main" val="4139205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5E1C5-BA6B-8ADE-8635-B433C2B1185B}"/>
              </a:ext>
            </a:extLst>
          </p:cNvPr>
          <p:cNvSpPr>
            <a:spLocks noGrp="1"/>
          </p:cNvSpPr>
          <p:nvPr>
            <p:ph type="title"/>
          </p:nvPr>
        </p:nvSpPr>
        <p:spPr>
          <a:xfrm>
            <a:off x="2740672" y="1695904"/>
            <a:ext cx="6249955" cy="1325563"/>
          </a:xfrm>
        </p:spPr>
        <p:txBody>
          <a:bodyPr>
            <a:normAutofit/>
          </a:bodyPr>
          <a:lstStyle/>
          <a:p>
            <a:pPr algn="r" rtl="1"/>
            <a:r>
              <a:rPr lang="ur-PK" sz="3600" kern="100" dirty="0">
                <a:solidFill>
                  <a:schemeClr val="bg1"/>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شیطان </a:t>
            </a:r>
            <a:r>
              <a:rPr lang="ar-SA" sz="3600" kern="100" dirty="0">
                <a:solidFill>
                  <a:schemeClr val="bg1"/>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صرف وسوسہ ڈالتا ہے</a:t>
            </a:r>
            <a:endParaRPr lang="en-GB" sz="3600" dirty="0">
              <a:solidFill>
                <a:schemeClr val="bg1"/>
              </a:solidFill>
              <a:effectLst>
                <a:glow rad="101600">
                  <a:schemeClr val="tx1">
                    <a:alpha val="60000"/>
                  </a:schemeClr>
                </a:glow>
              </a:effectLst>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7B56AF94-C024-B3B9-9E6F-56C96EEAA3AA}"/>
              </a:ext>
            </a:extLst>
          </p:cNvPr>
          <p:cNvSpPr txBox="1">
            <a:spLocks/>
          </p:cNvSpPr>
          <p:nvPr/>
        </p:nvSpPr>
        <p:spPr>
          <a:xfrm>
            <a:off x="2264812" y="2473456"/>
            <a:ext cx="5534608" cy="36252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50000"/>
              </a:lnSpc>
            </a:pPr>
            <a:r>
              <a:rPr lang="ar-SA"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یعنی</a:t>
            </a:r>
            <a:r>
              <a:rPr lang="en-GB"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a:t>
            </a:r>
            <a:endParaRPr lang="ur-PK"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50000"/>
              </a:lnSpc>
            </a:pPr>
            <a:r>
              <a:rPr lang="ar-SA"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وہ دروازہ نہیں توڑ سکتا</a:t>
            </a:r>
            <a:r>
              <a:rPr lang="en-GB"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a:t>
            </a:r>
            <a:endParaRPr lang="ur-PK"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50000"/>
              </a:lnSpc>
            </a:pPr>
            <a:r>
              <a:rPr lang="ar-SA"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صرف دستک دیتا ہے۔</a:t>
            </a:r>
            <a:endParaRPr lang="en-GB" sz="4000" b="1" dirty="0">
              <a:solidFill>
                <a:schemeClr val="bg1"/>
              </a:solidFill>
            </a:endParaRPr>
          </a:p>
        </p:txBody>
      </p:sp>
      <p:sp>
        <p:nvSpPr>
          <p:cNvPr id="3" name="Title 1">
            <a:extLst>
              <a:ext uri="{FF2B5EF4-FFF2-40B4-BE49-F238E27FC236}">
                <a16:creationId xmlns:a16="http://schemas.microsoft.com/office/drawing/2014/main" id="{ED217919-1120-8A00-77CD-03A1B8119083}"/>
              </a:ext>
            </a:extLst>
          </p:cNvPr>
          <p:cNvSpPr txBox="1">
            <a:spLocks/>
          </p:cNvSpPr>
          <p:nvPr/>
        </p:nvSpPr>
        <p:spPr>
          <a:xfrm>
            <a:off x="4023601" y="599018"/>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349760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49CA5-7566-4CE2-FE96-3B1BF8FC191E}"/>
              </a:ext>
            </a:extLst>
          </p:cNvPr>
          <p:cNvSpPr>
            <a:spLocks noGrp="1"/>
          </p:cNvSpPr>
          <p:nvPr>
            <p:ph type="title"/>
          </p:nvPr>
        </p:nvSpPr>
        <p:spPr>
          <a:xfrm>
            <a:off x="2771775" y="1970447"/>
            <a:ext cx="6858000" cy="1281113"/>
          </a:xfrm>
        </p:spPr>
        <p:style>
          <a:lnRef idx="3">
            <a:schemeClr val="lt1"/>
          </a:lnRef>
          <a:fillRef idx="1">
            <a:schemeClr val="accent1"/>
          </a:fillRef>
          <a:effectRef idx="1">
            <a:schemeClr val="accent1"/>
          </a:effectRef>
          <a:fontRef idx="minor">
            <a:schemeClr val="lt1"/>
          </a:fontRef>
        </p:style>
        <p:txBody>
          <a:bodyPr>
            <a:normAutofit/>
          </a:bodyPr>
          <a:lstStyle/>
          <a:p>
            <a:pPr marL="0" marR="0" algn="ctr" rtl="1">
              <a:lnSpc>
                <a:spcPct val="100000"/>
              </a:lnSpc>
              <a:spcBef>
                <a:spcPts val="0"/>
              </a:spcBef>
              <a:spcAft>
                <a:spcPts val="0"/>
              </a:spcAft>
            </a:pPr>
            <a:r>
              <a:rPr lang="ar-SA" sz="5400" dirty="0">
                <a:solidFill>
                  <a:schemeClr val="bg1">
                    <a:lumMod val="95000"/>
                  </a:schemeClr>
                </a:solidFill>
                <a:effectLst/>
                <a:latin typeface="Times New Roman" panose="02020603050405020304" pitchFamily="18" charset="0"/>
                <a:ea typeface="Times New Roman" panose="02020603050405020304" pitchFamily="18" charset="0"/>
                <a:cs typeface="noorehira" panose="02000500000000020004" pitchFamily="2" charset="-78"/>
              </a:rPr>
              <a:t>اِنَّ کَیۡدَ الشَّیۡطٰنِ کَانَ ضَعِیۡفًا</a:t>
            </a:r>
            <a:r>
              <a:rPr lang="ar-SA" sz="4000" dirty="0">
                <a:solidFill>
                  <a:schemeClr val="bg1">
                    <a:lumMod val="95000"/>
                  </a:schemeClr>
                </a:solidFill>
                <a:effectLst/>
                <a:latin typeface="Times New Roman" panose="02020603050405020304" pitchFamily="18" charset="0"/>
                <a:ea typeface="Times New Roman" panose="02020603050405020304" pitchFamily="18" charset="0"/>
                <a:cs typeface="noorehira" panose="02000500000000020004" pitchFamily="2" charset="-78"/>
              </a:rPr>
              <a:t> ﴿٪۷۶﴾</a:t>
            </a:r>
            <a:r>
              <a:rPr lang="en-US" sz="4000" dirty="0">
                <a:solidFill>
                  <a:schemeClr val="bg1">
                    <a:lumMod val="95000"/>
                  </a:schemeClr>
                </a:solidFill>
                <a:effectLst/>
                <a:latin typeface="noorehira" panose="02000500000000020004" pitchFamily="2" charset="-78"/>
                <a:ea typeface="Times New Roman" panose="02020603050405020304" pitchFamily="18" charset="0"/>
              </a:rPr>
              <a:t> </a:t>
            </a:r>
            <a:endParaRPr lang="en-GB" sz="4000" dirty="0">
              <a:solidFill>
                <a:schemeClr val="bg1">
                  <a:lumMod val="95000"/>
                </a:schemeClr>
              </a:solidFill>
              <a:effectLst/>
              <a:latin typeface="Times New Roman" panose="02020603050405020304" pitchFamily="18" charset="0"/>
              <a:ea typeface="Times New Roman" panose="02020603050405020304" pitchFamily="18" charset="0"/>
            </a:endParaRPr>
          </a:p>
        </p:txBody>
      </p:sp>
      <p:sp>
        <p:nvSpPr>
          <p:cNvPr id="4" name="Title 1">
            <a:extLst>
              <a:ext uri="{FF2B5EF4-FFF2-40B4-BE49-F238E27FC236}">
                <a16:creationId xmlns:a16="http://schemas.microsoft.com/office/drawing/2014/main" id="{BFA8C3AF-A8D6-9B7C-50A9-B0502D7A08A7}"/>
              </a:ext>
            </a:extLst>
          </p:cNvPr>
          <p:cNvSpPr txBox="1">
            <a:spLocks/>
          </p:cNvSpPr>
          <p:nvPr/>
        </p:nvSpPr>
        <p:spPr>
          <a:xfrm>
            <a:off x="838200" y="3519948"/>
            <a:ext cx="10515600" cy="14072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20000"/>
              </a:lnSpc>
            </a:pPr>
            <a:r>
              <a:rPr lang="ar-SA" b="1" dirty="0">
                <a:solidFill>
                  <a:schemeClr val="bg1">
                    <a:lumMod val="95000"/>
                  </a:schemeClr>
                </a:solidFill>
                <a:latin typeface="Alvi Nastaleeq" panose="02000503000000020004" pitchFamily="2" charset="-78"/>
                <a:cs typeface="Alvi Nastaleeq" panose="02000503000000020004" pitchFamily="2" charset="-78"/>
              </a:rPr>
              <a:t>یقین جانو کہ شیطان کی چالیں حقیقت میں نہایت کمزور ہیں۔ </a:t>
            </a:r>
            <a:endParaRPr lang="en-GB" b="1" dirty="0">
              <a:solidFill>
                <a:schemeClr val="bg1">
                  <a:lumMod val="95000"/>
                </a:schemeClr>
              </a:solidFill>
            </a:endParaRPr>
          </a:p>
        </p:txBody>
      </p:sp>
      <p:sp>
        <p:nvSpPr>
          <p:cNvPr id="5" name="Title 1">
            <a:extLst>
              <a:ext uri="{FF2B5EF4-FFF2-40B4-BE49-F238E27FC236}">
                <a16:creationId xmlns:a16="http://schemas.microsoft.com/office/drawing/2014/main" id="{D9EB33C5-226D-E610-A690-1206C70D7644}"/>
              </a:ext>
            </a:extLst>
          </p:cNvPr>
          <p:cNvSpPr txBox="1">
            <a:spLocks/>
          </p:cNvSpPr>
          <p:nvPr/>
        </p:nvSpPr>
        <p:spPr>
          <a:xfrm>
            <a:off x="5305425" y="4984340"/>
            <a:ext cx="2171700" cy="7780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2000" dirty="0">
                <a:solidFill>
                  <a:schemeClr val="bg1">
                    <a:lumMod val="95000"/>
                  </a:schemeClr>
                </a:solidFill>
                <a:latin typeface="Alvi Nastaleeq" panose="02000503000000020004" pitchFamily="2" charset="-78"/>
                <a:cs typeface="Alvi Nastaleeq" panose="02000503000000020004" pitchFamily="2" charset="-78"/>
              </a:rPr>
              <a:t>(النسآء: ۷۶)</a:t>
            </a:r>
            <a:endParaRPr lang="en-GB" sz="2000" dirty="0">
              <a:solidFill>
                <a:schemeClr val="bg1">
                  <a:lumMod val="95000"/>
                </a:schemeClr>
              </a:solidFill>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26C1BA61-8E51-874B-F3E1-2BE123AF420C}"/>
              </a:ext>
            </a:extLst>
          </p:cNvPr>
          <p:cNvSpPr txBox="1">
            <a:spLocks/>
          </p:cNvSpPr>
          <p:nvPr/>
        </p:nvSpPr>
        <p:spPr>
          <a:xfrm>
            <a:off x="4110702" y="684192"/>
            <a:ext cx="4117498" cy="744622"/>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99101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6228E-5848-3346-E316-86F9BF3F0A39}"/>
              </a:ext>
            </a:extLst>
          </p:cNvPr>
          <p:cNvSpPr>
            <a:spLocks noGrp="1"/>
          </p:cNvSpPr>
          <p:nvPr>
            <p:ph type="title"/>
          </p:nvPr>
        </p:nvSpPr>
        <p:spPr>
          <a:xfrm>
            <a:off x="3893882" y="3170291"/>
            <a:ext cx="4676775" cy="1009650"/>
          </a:xfrm>
          <a:ln>
            <a:solidFill>
              <a:schemeClr val="lt1"/>
            </a:solidFill>
          </a:ln>
        </p:spPr>
        <p:txBody>
          <a:bodyPr>
            <a:normAutofit/>
          </a:bodyPr>
          <a:lstStyle/>
          <a:p>
            <a:pPr algn="ctr" rtl="1"/>
            <a:r>
              <a:rPr lang="ar-SA" sz="3600" b="1" kern="100" dirty="0">
                <a:solidFill>
                  <a:schemeClr val="bg1">
                    <a:lumMod val="95000"/>
                  </a:schemeClr>
                </a:solidFill>
                <a:effectLst/>
                <a:latin typeface="Aslam" panose="02000000000000000000" pitchFamily="2" charset="-78"/>
                <a:ea typeface="Aptos" panose="020B0004020202020204" pitchFamily="34" charset="0"/>
                <a:cs typeface="Aslam" panose="02000000000000000000" pitchFamily="2" charset="-78"/>
              </a:rPr>
              <a:t>پہلا ہتھیار: اللہ کی پناہ</a:t>
            </a:r>
            <a:endParaRPr lang="en-GB" sz="3600" dirty="0">
              <a:solidFill>
                <a:schemeClr val="bg1">
                  <a:lumMod val="95000"/>
                </a:schemeClr>
              </a:solidFill>
              <a:latin typeface="Aslam" panose="02000000000000000000" pitchFamily="2" charset="-78"/>
              <a:cs typeface="Aslam" panose="02000000000000000000" pitchFamily="2" charset="-78"/>
            </a:endParaRPr>
          </a:p>
        </p:txBody>
      </p:sp>
      <p:sp>
        <p:nvSpPr>
          <p:cNvPr id="6" name="Title 1">
            <a:extLst>
              <a:ext uri="{FF2B5EF4-FFF2-40B4-BE49-F238E27FC236}">
                <a16:creationId xmlns:a16="http://schemas.microsoft.com/office/drawing/2014/main" id="{5743E334-2542-AA47-AC8A-EE84E28BC4C4}"/>
              </a:ext>
            </a:extLst>
          </p:cNvPr>
          <p:cNvSpPr txBox="1">
            <a:spLocks/>
          </p:cNvSpPr>
          <p:nvPr/>
        </p:nvSpPr>
        <p:spPr>
          <a:xfrm>
            <a:off x="1295400" y="4200011"/>
            <a:ext cx="10515600" cy="10344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ur-PK" sz="1800" dirty="0">
                <a:latin typeface="Alvi Nastaleeq" panose="02000503000000020004" pitchFamily="2" charset="-78"/>
                <a:cs typeface="Alvi Nastaleeq" panose="02000503000000020004" pitchFamily="2" charset="-78"/>
              </a:rPr>
              <a:t>(الاعراف: ۲۰۰)</a:t>
            </a:r>
            <a:endParaRPr lang="ar-SA" sz="1800" dirty="0">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F4E33596-B6AC-628E-5E56-FE1190EB1155}"/>
              </a:ext>
            </a:extLst>
          </p:cNvPr>
          <p:cNvSpPr txBox="1">
            <a:spLocks/>
          </p:cNvSpPr>
          <p:nvPr/>
        </p:nvSpPr>
        <p:spPr>
          <a:xfrm>
            <a:off x="4174304" y="1874511"/>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91509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6228E-5848-3346-E316-86F9BF3F0A39}"/>
              </a:ext>
            </a:extLst>
          </p:cNvPr>
          <p:cNvSpPr>
            <a:spLocks noGrp="1"/>
          </p:cNvSpPr>
          <p:nvPr>
            <p:ph type="title"/>
          </p:nvPr>
        </p:nvSpPr>
        <p:spPr>
          <a:xfrm>
            <a:off x="3952874" y="1695451"/>
            <a:ext cx="4676775" cy="1009650"/>
          </a:xfrm>
          <a:ln>
            <a:solidFill>
              <a:schemeClr val="lt1"/>
            </a:solidFill>
          </a:ln>
        </p:spPr>
        <p:txBody>
          <a:bodyPr>
            <a:normAutofit/>
          </a:bodyPr>
          <a:lstStyle/>
          <a:p>
            <a:pPr algn="ctr" rtl="1"/>
            <a:r>
              <a:rPr lang="ar-SA" sz="3600" b="1" kern="100" dirty="0">
                <a:solidFill>
                  <a:schemeClr val="bg1">
                    <a:lumMod val="95000"/>
                  </a:schemeClr>
                </a:solidFill>
                <a:effectLst/>
                <a:latin typeface="Aslam" panose="02000000000000000000" pitchFamily="2" charset="-78"/>
                <a:ea typeface="Aptos" panose="020B0004020202020204" pitchFamily="34" charset="0"/>
                <a:cs typeface="Aslam" panose="02000000000000000000" pitchFamily="2" charset="-78"/>
              </a:rPr>
              <a:t>پہلا ہتھیار: اللہ کی پناہ</a:t>
            </a:r>
            <a:endParaRPr lang="en-GB" sz="3600" dirty="0">
              <a:solidFill>
                <a:schemeClr val="bg1">
                  <a:lumMod val="95000"/>
                </a:schemeClr>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DCAFB1E5-0A72-A773-60C1-BD522A08FA24}"/>
              </a:ext>
            </a:extLst>
          </p:cNvPr>
          <p:cNvSpPr txBox="1">
            <a:spLocks/>
          </p:cNvSpPr>
          <p:nvPr/>
        </p:nvSpPr>
        <p:spPr>
          <a:xfrm>
            <a:off x="990600" y="2981325"/>
            <a:ext cx="10515600" cy="20955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20000"/>
              </a:lnSpc>
              <a:spcBef>
                <a:spcPts val="0"/>
              </a:spcBef>
              <a:spcAft>
                <a:spcPts val="0"/>
              </a:spcAft>
            </a:pPr>
            <a:r>
              <a:rPr lang="ar-SA" sz="5400" dirty="0">
                <a:solidFill>
                  <a:schemeClr val="bg1">
                    <a:lumMod val="95000"/>
                  </a:schemeClr>
                </a:solidFill>
                <a:effectLst/>
                <a:latin typeface="Times New Roman" panose="02020603050405020304" pitchFamily="18" charset="0"/>
                <a:ea typeface="Times New Roman" panose="02020603050405020304" pitchFamily="18" charset="0"/>
                <a:cs typeface="noorehira" panose="02000500000000020004" pitchFamily="2" charset="-78"/>
              </a:rPr>
              <a:t>وَ اِمَّا یَنۡزَغَنَّکَ مِنَ الشَّیۡطٰنِ نَزۡغٌ فَاسۡتَعِذۡ  بِاللّٰہِ ؕ</a:t>
            </a:r>
            <a:endParaRPr lang="en-US" sz="5400" dirty="0">
              <a:solidFill>
                <a:schemeClr val="bg1">
                  <a:lumMod val="95000"/>
                </a:schemeClr>
              </a:solidFill>
              <a:effectLst/>
              <a:latin typeface="Times New Roman" panose="02020603050405020304" pitchFamily="18" charset="0"/>
              <a:ea typeface="Times New Roman" panose="02020603050405020304" pitchFamily="18" charset="0"/>
              <a:cs typeface="noorehira" panose="02000500000000020004" pitchFamily="2" charset="-78"/>
            </a:endParaRPr>
          </a:p>
          <a:p>
            <a:pPr marL="0" marR="0" algn="ctr" rtl="1">
              <a:lnSpc>
                <a:spcPct val="120000"/>
              </a:lnSpc>
              <a:spcBef>
                <a:spcPts val="0"/>
              </a:spcBef>
              <a:spcAft>
                <a:spcPts val="0"/>
              </a:spcAft>
            </a:pPr>
            <a:r>
              <a:rPr lang="ar-SA" sz="5400" dirty="0">
                <a:solidFill>
                  <a:schemeClr val="bg1">
                    <a:lumMod val="95000"/>
                  </a:schemeClr>
                </a:solidFill>
                <a:effectLst/>
                <a:latin typeface="Times New Roman" panose="02020603050405020304" pitchFamily="18" charset="0"/>
                <a:ea typeface="Times New Roman" panose="02020603050405020304" pitchFamily="18" charset="0"/>
                <a:cs typeface="noorehira" panose="02000500000000020004" pitchFamily="2" charset="-78"/>
              </a:rPr>
              <a:t> اِنَّہٗ  سَمِیۡعٌ  عَلِیۡمٌ</a:t>
            </a:r>
            <a:r>
              <a:rPr lang="ar-SA" sz="4000" dirty="0">
                <a:solidFill>
                  <a:schemeClr val="bg1">
                    <a:lumMod val="95000"/>
                  </a:schemeClr>
                </a:solidFill>
                <a:effectLst/>
                <a:latin typeface="Times New Roman" panose="02020603050405020304" pitchFamily="18" charset="0"/>
                <a:ea typeface="Times New Roman" panose="02020603050405020304" pitchFamily="18" charset="0"/>
                <a:cs typeface="noorehira" panose="02000500000000020004" pitchFamily="2" charset="-78"/>
              </a:rPr>
              <a:t> ﴿۲۰۰﴾</a:t>
            </a:r>
            <a:r>
              <a:rPr lang="en-US" sz="4000" dirty="0">
                <a:solidFill>
                  <a:schemeClr val="bg1">
                    <a:lumMod val="95000"/>
                  </a:schemeClr>
                </a:solidFill>
                <a:effectLst/>
                <a:latin typeface="noorehira" panose="02000500000000020004" pitchFamily="2" charset="-78"/>
                <a:ea typeface="Times New Roman" panose="02020603050405020304" pitchFamily="18" charset="0"/>
              </a:rPr>
              <a:t> </a:t>
            </a:r>
            <a:endParaRPr lang="en-GB" sz="4000" dirty="0">
              <a:solidFill>
                <a:schemeClr val="bg1">
                  <a:lumMod val="95000"/>
                </a:schemeClr>
              </a:solidFill>
              <a:effectLst/>
              <a:latin typeface="Times New Roman" panose="02020603050405020304" pitchFamily="18" charset="0"/>
              <a:ea typeface="Times New Roman" panose="02020603050405020304" pitchFamily="18" charset="0"/>
            </a:endParaRPr>
          </a:p>
        </p:txBody>
      </p:sp>
      <p:sp>
        <p:nvSpPr>
          <p:cNvPr id="6" name="Title 1">
            <a:extLst>
              <a:ext uri="{FF2B5EF4-FFF2-40B4-BE49-F238E27FC236}">
                <a16:creationId xmlns:a16="http://schemas.microsoft.com/office/drawing/2014/main" id="{5743E334-2542-AA47-AC8A-EE84E28BC4C4}"/>
              </a:ext>
            </a:extLst>
          </p:cNvPr>
          <p:cNvSpPr txBox="1">
            <a:spLocks/>
          </p:cNvSpPr>
          <p:nvPr/>
        </p:nvSpPr>
        <p:spPr>
          <a:xfrm>
            <a:off x="1295400" y="4200011"/>
            <a:ext cx="10515600" cy="10344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ur-PK" sz="1800" dirty="0">
                <a:latin typeface="Alvi Nastaleeq" panose="02000503000000020004" pitchFamily="2" charset="-78"/>
                <a:cs typeface="Alvi Nastaleeq" panose="02000503000000020004" pitchFamily="2" charset="-78"/>
              </a:rPr>
              <a:t>(الاعراف: ۲۰۰)</a:t>
            </a:r>
            <a:endParaRPr lang="ar-SA" sz="1800" dirty="0">
              <a:latin typeface="Alvi Nastaleeq" panose="02000503000000020004" pitchFamily="2" charset="-78"/>
              <a:cs typeface="Alvi Nastaleeq" panose="02000503000000020004" pitchFamily="2" charset="-78"/>
            </a:endParaRPr>
          </a:p>
        </p:txBody>
      </p:sp>
      <p:sp>
        <p:nvSpPr>
          <p:cNvPr id="8" name="Title 1">
            <a:extLst>
              <a:ext uri="{FF2B5EF4-FFF2-40B4-BE49-F238E27FC236}">
                <a16:creationId xmlns:a16="http://schemas.microsoft.com/office/drawing/2014/main" id="{45525512-6FD8-AD42-B9FC-D45F1527F90B}"/>
              </a:ext>
            </a:extLst>
          </p:cNvPr>
          <p:cNvSpPr txBox="1">
            <a:spLocks/>
          </p:cNvSpPr>
          <p:nvPr/>
        </p:nvSpPr>
        <p:spPr>
          <a:xfrm>
            <a:off x="5305424" y="5057775"/>
            <a:ext cx="2543175" cy="10572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20000"/>
              </a:lnSpc>
              <a:spcBef>
                <a:spcPts val="0"/>
              </a:spcBef>
              <a:spcAft>
                <a:spcPts val="0"/>
              </a:spcAft>
            </a:pPr>
            <a:r>
              <a:rPr lang="ar-SA" sz="2000" dirty="0">
                <a:solidFill>
                  <a:schemeClr val="bg1">
                    <a:lumMod val="95000"/>
                  </a:schemeClr>
                </a:solidFill>
                <a:effectLst/>
                <a:latin typeface="Alvi Nastaleeq" panose="02000503000000020004" pitchFamily="2" charset="-78"/>
                <a:ea typeface="Times New Roman" panose="02020603050405020304" pitchFamily="18" charset="0"/>
                <a:cs typeface="Alvi Nastaleeq" panose="02000503000000020004" pitchFamily="2" charset="-78"/>
              </a:rPr>
              <a:t>﴿</a:t>
            </a:r>
            <a:r>
              <a:rPr lang="ur-PK" sz="2000" dirty="0">
                <a:solidFill>
                  <a:schemeClr val="bg1">
                    <a:lumMod val="95000"/>
                  </a:schemeClr>
                </a:solidFill>
                <a:latin typeface="Alvi Nastaleeq" panose="02000503000000020004" pitchFamily="2" charset="-78"/>
                <a:ea typeface="Times New Roman" panose="02020603050405020304" pitchFamily="18" charset="0"/>
                <a:cs typeface="Alvi Nastaleeq" panose="02000503000000020004" pitchFamily="2" charset="-78"/>
              </a:rPr>
              <a:t>(الاعراف: </a:t>
            </a:r>
            <a:r>
              <a:rPr lang="ar-SA" sz="2000" dirty="0">
                <a:solidFill>
                  <a:schemeClr val="bg1">
                    <a:lumMod val="95000"/>
                  </a:schemeClr>
                </a:solidFill>
                <a:effectLst/>
                <a:latin typeface="Alvi Nastaleeq" panose="02000503000000020004" pitchFamily="2" charset="-78"/>
                <a:ea typeface="Times New Roman" panose="02020603050405020304" pitchFamily="18" charset="0"/>
                <a:cs typeface="Alvi Nastaleeq" panose="02000503000000020004" pitchFamily="2" charset="-78"/>
              </a:rPr>
              <a:t>۲۰۰﴾</a:t>
            </a:r>
            <a:r>
              <a:rPr lang="en-US" sz="2000" dirty="0">
                <a:solidFill>
                  <a:schemeClr val="bg1">
                    <a:lumMod val="95000"/>
                  </a:schemeClr>
                </a:solidFill>
                <a:effectLst/>
                <a:latin typeface="Alvi Nastaleeq" panose="02000503000000020004" pitchFamily="2" charset="-78"/>
                <a:ea typeface="Times New Roman" panose="02020603050405020304" pitchFamily="18" charset="0"/>
                <a:cs typeface="Alvi Nastaleeq" panose="02000503000000020004" pitchFamily="2" charset="-78"/>
              </a:rPr>
              <a:t> </a:t>
            </a:r>
            <a:endParaRPr lang="en-GB" sz="2000" dirty="0">
              <a:solidFill>
                <a:schemeClr val="bg1">
                  <a:lumMod val="95000"/>
                </a:schemeClr>
              </a:solidFill>
              <a:effectLst/>
              <a:latin typeface="Alvi Nastaleeq" panose="02000503000000020004" pitchFamily="2" charset="-78"/>
              <a:ea typeface="Times New Roman" panose="02020603050405020304" pitchFamily="18" charset="0"/>
              <a:cs typeface="Alvi Nastaleeq" panose="02000503000000020004" pitchFamily="2" charset="-78"/>
            </a:endParaRPr>
          </a:p>
        </p:txBody>
      </p:sp>
      <p:sp>
        <p:nvSpPr>
          <p:cNvPr id="3" name="Title 1">
            <a:extLst>
              <a:ext uri="{FF2B5EF4-FFF2-40B4-BE49-F238E27FC236}">
                <a16:creationId xmlns:a16="http://schemas.microsoft.com/office/drawing/2014/main" id="{F4E33596-B6AC-628E-5E56-FE1190EB1155}"/>
              </a:ext>
            </a:extLst>
          </p:cNvPr>
          <p:cNvSpPr txBox="1">
            <a:spLocks/>
          </p:cNvSpPr>
          <p:nvPr/>
        </p:nvSpPr>
        <p:spPr>
          <a:xfrm>
            <a:off x="4174304" y="625813"/>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20847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6228E-5848-3346-E316-86F9BF3F0A39}"/>
              </a:ext>
            </a:extLst>
          </p:cNvPr>
          <p:cNvSpPr>
            <a:spLocks noGrp="1"/>
          </p:cNvSpPr>
          <p:nvPr>
            <p:ph type="title"/>
          </p:nvPr>
        </p:nvSpPr>
        <p:spPr>
          <a:xfrm>
            <a:off x="4181475" y="1343026"/>
            <a:ext cx="4029076" cy="904874"/>
          </a:xfrm>
          <a:ln>
            <a:solidFill>
              <a:schemeClr val="lt1"/>
            </a:solidFill>
          </a:ln>
        </p:spPr>
        <p:txBody>
          <a:bodyPr>
            <a:normAutofit/>
          </a:bodyPr>
          <a:lstStyle/>
          <a:p>
            <a:pPr algn="ctr" rtl="1"/>
            <a:r>
              <a:rPr lang="ar-SA" sz="3200" b="1" kern="100" dirty="0">
                <a:solidFill>
                  <a:schemeClr val="bg1">
                    <a:lumMod val="95000"/>
                  </a:schemeClr>
                </a:solidFill>
                <a:effectLst/>
                <a:latin typeface="Aslam" panose="02000000000000000000" pitchFamily="2" charset="-78"/>
                <a:ea typeface="Aptos" panose="020B0004020202020204" pitchFamily="34" charset="0"/>
                <a:cs typeface="Aslam" panose="02000000000000000000" pitchFamily="2" charset="-78"/>
              </a:rPr>
              <a:t>پہلا ہتھیار: اللہ کی پناہ</a:t>
            </a:r>
            <a:endParaRPr lang="en-GB" sz="3200" dirty="0">
              <a:solidFill>
                <a:schemeClr val="bg1">
                  <a:lumMod val="95000"/>
                </a:schemeClr>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DCAFB1E5-0A72-A773-60C1-BD522A08FA24}"/>
              </a:ext>
            </a:extLst>
          </p:cNvPr>
          <p:cNvSpPr txBox="1">
            <a:spLocks/>
          </p:cNvSpPr>
          <p:nvPr/>
        </p:nvSpPr>
        <p:spPr>
          <a:xfrm>
            <a:off x="1676400" y="2695575"/>
            <a:ext cx="9096375" cy="1123950"/>
          </a:xfrm>
          <a:prstGeom prst="rect">
            <a:avLst/>
          </a:prstGeom>
          <a:ln>
            <a:solidFill>
              <a:schemeClr val="l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20000"/>
              </a:lnSpc>
              <a:spcBef>
                <a:spcPts val="0"/>
              </a:spcBef>
              <a:spcAft>
                <a:spcPts val="0"/>
              </a:spcAft>
            </a:pPr>
            <a:r>
              <a:rPr lang="ar-SA" sz="3600" dirty="0">
                <a:solidFill>
                  <a:schemeClr val="bg1">
                    <a:lumMod val="95000"/>
                  </a:schemeClr>
                </a:solidFill>
                <a:effectLst/>
                <a:latin typeface="Times New Roman" panose="02020603050405020304" pitchFamily="18" charset="0"/>
                <a:ea typeface="Times New Roman" panose="02020603050405020304" pitchFamily="18" charset="0"/>
                <a:cs typeface="noorehira" panose="02000500000000020004" pitchFamily="2" charset="-78"/>
              </a:rPr>
              <a:t>وَ اِمَّا یَنۡزَغَنَّکَ مِنَ الشَّیۡطٰنِ نَزۡغٌ فَاسۡتَعِذۡ  بِاللّٰہِ ؕ اِنَّہٗ  سَمِیۡعٌ  عَلِیۡمٌ ﴿۲۰۰﴾</a:t>
            </a:r>
            <a:r>
              <a:rPr lang="en-US" sz="3600" dirty="0">
                <a:solidFill>
                  <a:schemeClr val="bg1">
                    <a:lumMod val="95000"/>
                  </a:schemeClr>
                </a:solidFill>
                <a:effectLst/>
                <a:latin typeface="noorehira" panose="02000500000000020004" pitchFamily="2" charset="-78"/>
                <a:ea typeface="Times New Roman" panose="02020603050405020304" pitchFamily="18" charset="0"/>
              </a:rPr>
              <a:t> </a:t>
            </a:r>
            <a:endParaRPr lang="en-GB" sz="3600" dirty="0">
              <a:solidFill>
                <a:schemeClr val="bg1">
                  <a:lumMod val="95000"/>
                </a:schemeClr>
              </a:solidFill>
              <a:effectLst/>
              <a:latin typeface="Times New Roman" panose="02020603050405020304" pitchFamily="18" charset="0"/>
              <a:ea typeface="Times New Roman" panose="02020603050405020304" pitchFamily="18" charset="0"/>
            </a:endParaRPr>
          </a:p>
        </p:txBody>
      </p:sp>
      <p:sp>
        <p:nvSpPr>
          <p:cNvPr id="5" name="Title 1">
            <a:extLst>
              <a:ext uri="{FF2B5EF4-FFF2-40B4-BE49-F238E27FC236}">
                <a16:creationId xmlns:a16="http://schemas.microsoft.com/office/drawing/2014/main" id="{50AF08D1-1AAE-AE5E-FFEB-70E81DA633CF}"/>
              </a:ext>
            </a:extLst>
          </p:cNvPr>
          <p:cNvSpPr txBox="1">
            <a:spLocks/>
          </p:cNvSpPr>
          <p:nvPr/>
        </p:nvSpPr>
        <p:spPr>
          <a:xfrm>
            <a:off x="1047750" y="4044951"/>
            <a:ext cx="10515600" cy="1234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4000" dirty="0">
                <a:solidFill>
                  <a:schemeClr val="bg1">
                    <a:lumMod val="95000"/>
                  </a:schemeClr>
                </a:solidFill>
                <a:latin typeface="Alvi Nastaleeq" panose="02000503000000020004" pitchFamily="2" charset="-78"/>
                <a:cs typeface="Alvi Nastaleeq" panose="02000503000000020004" pitchFamily="2" charset="-78"/>
              </a:rPr>
              <a:t> اگر کبھی شیطان تمہیں اکسائے تو اللہ کی پناہ مانگو، وہ سب کچھ سننے اور جاننے والا ہے۔ </a:t>
            </a:r>
          </a:p>
        </p:txBody>
      </p:sp>
      <p:sp>
        <p:nvSpPr>
          <p:cNvPr id="6" name="Title 1">
            <a:extLst>
              <a:ext uri="{FF2B5EF4-FFF2-40B4-BE49-F238E27FC236}">
                <a16:creationId xmlns:a16="http://schemas.microsoft.com/office/drawing/2014/main" id="{5743E334-2542-AA47-AC8A-EE84E28BC4C4}"/>
              </a:ext>
            </a:extLst>
          </p:cNvPr>
          <p:cNvSpPr txBox="1">
            <a:spLocks/>
          </p:cNvSpPr>
          <p:nvPr/>
        </p:nvSpPr>
        <p:spPr>
          <a:xfrm>
            <a:off x="1295400" y="4200011"/>
            <a:ext cx="10515600" cy="10344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ur-PK" sz="1800" dirty="0">
                <a:latin typeface="Alvi Nastaleeq" panose="02000503000000020004" pitchFamily="2" charset="-78"/>
                <a:cs typeface="Alvi Nastaleeq" panose="02000503000000020004" pitchFamily="2" charset="-78"/>
              </a:rPr>
              <a:t>(الاعراف: ۲۰۰)</a:t>
            </a:r>
            <a:endParaRPr lang="ar-SA" sz="1800" dirty="0">
              <a:latin typeface="Alvi Nastaleeq" panose="02000503000000020004" pitchFamily="2" charset="-78"/>
              <a:cs typeface="Alvi Nastaleeq" panose="02000503000000020004" pitchFamily="2" charset="-78"/>
            </a:endParaRPr>
          </a:p>
        </p:txBody>
      </p:sp>
      <p:sp>
        <p:nvSpPr>
          <p:cNvPr id="7" name="Title 1">
            <a:extLst>
              <a:ext uri="{FF2B5EF4-FFF2-40B4-BE49-F238E27FC236}">
                <a16:creationId xmlns:a16="http://schemas.microsoft.com/office/drawing/2014/main" id="{A0AFB2F5-7EFB-4587-C912-0F9F3C1879B7}"/>
              </a:ext>
            </a:extLst>
          </p:cNvPr>
          <p:cNvSpPr txBox="1">
            <a:spLocks/>
          </p:cNvSpPr>
          <p:nvPr/>
        </p:nvSpPr>
        <p:spPr>
          <a:xfrm>
            <a:off x="2105026" y="5438775"/>
            <a:ext cx="8667750" cy="954157"/>
          </a:xfrm>
          <a:prstGeom prst="rect">
            <a:avLst/>
          </a:prstGeom>
          <a:solidFill>
            <a:srgbClr val="006600">
              <a:alpha val="26000"/>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15000"/>
              </a:lnSpc>
              <a:spcBef>
                <a:spcPts val="0"/>
              </a:spcBef>
              <a:spcAft>
                <a:spcPts val="800"/>
              </a:spcAft>
            </a:pPr>
            <a:r>
              <a:rPr lang="ar-SA" sz="4000" kern="100" dirty="0">
                <a:solidFill>
                  <a:schemeClr val="bg1">
                    <a:lumMod val="95000"/>
                  </a:schemeClr>
                </a:solidFill>
                <a:effectLst/>
                <a:latin typeface="Alvi Nastaleeq" panose="02000503000000020004" pitchFamily="2" charset="-78"/>
                <a:ea typeface="Aptos" panose="020B0004020202020204" pitchFamily="34" charset="0"/>
                <a:cs typeface="Alvi Nastaleeq" panose="02000503000000020004" pitchFamily="2" charset="-78"/>
              </a:rPr>
              <a:t>مومن کا پہلا ردعمل</a:t>
            </a:r>
            <a:r>
              <a:rPr lang="en-GB" sz="4000" kern="100" dirty="0">
                <a:solidFill>
                  <a:schemeClr val="bg1">
                    <a:lumMod val="95000"/>
                  </a:schemeClr>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lumMod val="95000"/>
                  </a:schemeClr>
                </a:solidFill>
                <a:effectLst/>
                <a:latin typeface="Alvi Nastaleeq" panose="02000503000000020004" pitchFamily="2" charset="-78"/>
                <a:ea typeface="Aptos" panose="020B0004020202020204" pitchFamily="34" charset="0"/>
                <a:cs typeface="Alvi Nastaleeq" panose="02000503000000020004" pitchFamily="2" charset="-78"/>
              </a:rPr>
              <a:t>گھبرانا نہیں</a:t>
            </a:r>
            <a:r>
              <a:rPr lang="en-GB" sz="4000" kern="100" dirty="0">
                <a:solidFill>
                  <a:schemeClr val="bg1">
                    <a:lumMod val="95000"/>
                  </a:schemeClr>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lumMod val="95000"/>
                  </a:schemeClr>
                </a:solidFill>
                <a:effectLst/>
                <a:latin typeface="Alvi Nastaleeq" panose="02000503000000020004" pitchFamily="2" charset="-78"/>
                <a:ea typeface="Aptos" panose="020B0004020202020204" pitchFamily="34" charset="0"/>
                <a:cs typeface="Alvi Nastaleeq" panose="02000503000000020004" pitchFamily="2" charset="-78"/>
              </a:rPr>
              <a:t>بلکہ</a:t>
            </a:r>
            <a:r>
              <a:rPr lang="en-US" sz="4000" kern="100" dirty="0">
                <a:solidFill>
                  <a:schemeClr val="bg1">
                    <a:lumMod val="95000"/>
                  </a:schemeClr>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chemeClr val="bg1">
                    <a:lumMod val="95000"/>
                  </a:schemeClr>
                </a:solidFill>
                <a:effectLst/>
                <a:latin typeface="Alvi Nastaleeq" panose="02000503000000020004" pitchFamily="2" charset="-78"/>
                <a:ea typeface="Aptos" panose="020B0004020202020204" pitchFamily="34" charset="0"/>
                <a:cs typeface="Alvi Nastaleeq" panose="02000503000000020004" pitchFamily="2" charset="-78"/>
              </a:rPr>
              <a:t>اللہ کی طرف بھاگنا ہے۔</a:t>
            </a:r>
            <a:endParaRPr lang="en-GB" sz="4000" kern="100" dirty="0">
              <a:solidFill>
                <a:schemeClr val="bg1">
                  <a:lumMod val="95000"/>
                </a:schemeClr>
              </a:solidFill>
              <a:effectLst/>
              <a:latin typeface="Alvi Nastaleeq" panose="02000503000000020004" pitchFamily="2" charset="-78"/>
              <a:ea typeface="Aptos" panose="020B0004020202020204" pitchFamily="34" charset="0"/>
              <a:cs typeface="Alvi Nastaleeq" panose="02000503000000020004" pitchFamily="2" charset="-78"/>
            </a:endParaRPr>
          </a:p>
        </p:txBody>
      </p:sp>
    </p:spTree>
    <p:extLst>
      <p:ext uri="{BB962C8B-B14F-4D97-AF65-F5344CB8AC3E}">
        <p14:creationId xmlns:p14="http://schemas.microsoft.com/office/powerpoint/2010/main" val="2922940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FE378-EF87-B3B9-5B48-546E8C05D130}"/>
              </a:ext>
            </a:extLst>
          </p:cNvPr>
          <p:cNvSpPr>
            <a:spLocks noGrp="1"/>
          </p:cNvSpPr>
          <p:nvPr>
            <p:ph type="title"/>
          </p:nvPr>
        </p:nvSpPr>
        <p:spPr>
          <a:xfrm>
            <a:off x="1455176" y="2791359"/>
            <a:ext cx="4824610" cy="1151376"/>
          </a:xfrm>
          <a:ln>
            <a:solidFill>
              <a:schemeClr val="bg1"/>
            </a:solidFill>
          </a:ln>
        </p:spPr>
        <p:txBody>
          <a:bodyPr>
            <a:normAutofit/>
          </a:bodyPr>
          <a:lstStyle/>
          <a:p>
            <a:pPr algn="ctr" rtl="1"/>
            <a:r>
              <a:rPr lang="ar-SA" sz="4000" b="1"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دوسرا ہتھیار: قرآن</a:t>
            </a:r>
            <a:endParaRPr lang="en-GB" sz="4000" dirty="0">
              <a:solidFill>
                <a:schemeClr val="bg1"/>
              </a:solidFill>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0EA95B23-F64C-671D-97F1-C249238A3AF0}"/>
              </a:ext>
            </a:extLst>
          </p:cNvPr>
          <p:cNvSpPr txBox="1">
            <a:spLocks/>
          </p:cNvSpPr>
          <p:nvPr/>
        </p:nvSpPr>
        <p:spPr>
          <a:xfrm>
            <a:off x="1852332" y="1596123"/>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21850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FE378-EF87-B3B9-5B48-546E8C05D130}"/>
              </a:ext>
            </a:extLst>
          </p:cNvPr>
          <p:cNvSpPr>
            <a:spLocks noGrp="1"/>
          </p:cNvSpPr>
          <p:nvPr>
            <p:ph type="title"/>
          </p:nvPr>
        </p:nvSpPr>
        <p:spPr>
          <a:xfrm>
            <a:off x="1781175" y="569264"/>
            <a:ext cx="4321629" cy="1049987"/>
          </a:xfrm>
          <a:ln>
            <a:solidFill>
              <a:schemeClr val="bg1"/>
            </a:solidFill>
          </a:ln>
        </p:spPr>
        <p:txBody>
          <a:bodyPr>
            <a:normAutofit/>
          </a:bodyPr>
          <a:lstStyle/>
          <a:p>
            <a:pPr algn="ctr" rtl="1"/>
            <a:r>
              <a:rPr lang="ar-SA" sz="3600" b="1"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دوسرا ہتھیار: قرآن</a:t>
            </a:r>
            <a:endParaRPr lang="en-GB" sz="3600" dirty="0">
              <a:solidFill>
                <a:schemeClr val="bg1"/>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147BB206-380A-7333-A07E-0A7887E6F2AD}"/>
              </a:ext>
            </a:extLst>
          </p:cNvPr>
          <p:cNvSpPr txBox="1">
            <a:spLocks/>
          </p:cNvSpPr>
          <p:nvPr/>
        </p:nvSpPr>
        <p:spPr>
          <a:xfrm>
            <a:off x="447675" y="1898584"/>
            <a:ext cx="6972299" cy="33401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5400" dirty="0">
                <a:solidFill>
                  <a:schemeClr val="bg1"/>
                </a:solidFill>
                <a:latin typeface="noorehira" panose="02000500000000020004" pitchFamily="2" charset="-78"/>
                <a:cs typeface="noorehira" panose="02000500000000020004" pitchFamily="2" charset="-78"/>
              </a:rPr>
              <a:t>لَا تَجْعَلُوا بُيُوتَكُمْ مَقَابِرَ، </a:t>
            </a:r>
            <a:endParaRPr lang="en-US" sz="5400" dirty="0">
              <a:solidFill>
                <a:schemeClr val="bg1"/>
              </a:solidFill>
              <a:latin typeface="noorehira" panose="02000500000000020004" pitchFamily="2" charset="-78"/>
              <a:cs typeface="noorehira" panose="02000500000000020004" pitchFamily="2" charset="-78"/>
            </a:endParaRPr>
          </a:p>
          <a:p>
            <a:pPr algn="ctr" rtl="1">
              <a:lnSpc>
                <a:spcPct val="130000"/>
              </a:lnSpc>
            </a:pPr>
            <a:r>
              <a:rPr lang="ar-SA" sz="5400" dirty="0">
                <a:solidFill>
                  <a:schemeClr val="bg1"/>
                </a:solidFill>
                <a:latin typeface="noorehira" panose="02000500000000020004" pitchFamily="2" charset="-78"/>
                <a:cs typeface="noorehira" panose="02000500000000020004" pitchFamily="2" charset="-78"/>
              </a:rPr>
              <a:t>إِنَّ الشَّيْطَانَ يَنْفِرُ مِنَ الْبَيْتِ الَّذِي تُقْرَأُ فِيهِ سُورَةُ الْبَقَرَةِ.</a:t>
            </a:r>
            <a:endParaRPr lang="en-GB" sz="5400" dirty="0">
              <a:solidFill>
                <a:schemeClr val="bg1"/>
              </a:solidFill>
              <a:latin typeface="noorehira" panose="02000500000000020004" pitchFamily="2" charset="-78"/>
              <a:cs typeface="noorehira" panose="02000500000000020004" pitchFamily="2" charset="-78"/>
            </a:endParaRPr>
          </a:p>
        </p:txBody>
      </p:sp>
      <p:sp>
        <p:nvSpPr>
          <p:cNvPr id="6" name="Title 1">
            <a:extLst>
              <a:ext uri="{FF2B5EF4-FFF2-40B4-BE49-F238E27FC236}">
                <a16:creationId xmlns:a16="http://schemas.microsoft.com/office/drawing/2014/main" id="{27E76C00-2C84-6E72-DE89-D35E7E6CA2CA}"/>
              </a:ext>
            </a:extLst>
          </p:cNvPr>
          <p:cNvSpPr txBox="1">
            <a:spLocks/>
          </p:cNvSpPr>
          <p:nvPr/>
        </p:nvSpPr>
        <p:spPr>
          <a:xfrm>
            <a:off x="2305050" y="5191125"/>
            <a:ext cx="3409950" cy="9005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2400" dirty="0">
                <a:solidFill>
                  <a:schemeClr val="bg1"/>
                </a:solidFill>
                <a:latin typeface="Alvi Nastaleeq" panose="02000503000000020004" pitchFamily="2" charset="-78"/>
                <a:cs typeface="Alvi Nastaleeq" panose="02000503000000020004" pitchFamily="2" charset="-78"/>
              </a:rPr>
              <a:t>(صحیح مسلم، حدیث: </a:t>
            </a:r>
            <a:r>
              <a:rPr lang="ur-PK" sz="2400" dirty="0">
                <a:solidFill>
                  <a:schemeClr val="bg1"/>
                </a:solidFill>
                <a:latin typeface="Alvi Nastaleeq" panose="02000503000000020004" pitchFamily="2" charset="-78"/>
                <a:cs typeface="Alvi Nastaleeq" panose="02000503000000020004" pitchFamily="2" charset="-78"/>
              </a:rPr>
              <a:t>۷۸۰</a:t>
            </a:r>
            <a:r>
              <a:rPr lang="ar-SA" sz="2400" dirty="0">
                <a:solidFill>
                  <a:schemeClr val="bg1"/>
                </a:solidFill>
                <a:latin typeface="Alvi Nastaleeq" panose="02000503000000020004" pitchFamily="2" charset="-78"/>
                <a:cs typeface="Alvi Nastaleeq" panose="02000503000000020004" pitchFamily="2" charset="-78"/>
              </a:rPr>
              <a:t>)</a:t>
            </a:r>
            <a:endParaRPr lang="en-GB" sz="2400" dirty="0">
              <a:solidFill>
                <a:schemeClr val="bg1"/>
              </a:solidFill>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0EA95B23-F64C-671D-97F1-C249238A3AF0}"/>
              </a:ext>
            </a:extLst>
          </p:cNvPr>
          <p:cNvSpPr txBox="1">
            <a:spLocks/>
          </p:cNvSpPr>
          <p:nvPr/>
        </p:nvSpPr>
        <p:spPr>
          <a:xfrm>
            <a:off x="7879529" y="5902663"/>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3730662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4EE0974-DD97-4848-A54A-1599CE43ED83}"/>
              </a:ext>
            </a:extLst>
          </p:cNvPr>
          <p:cNvSpPr txBox="1">
            <a:spLocks/>
          </p:cNvSpPr>
          <p:nvPr/>
        </p:nvSpPr>
        <p:spPr>
          <a:xfrm>
            <a:off x="600075" y="1764069"/>
            <a:ext cx="6991350" cy="19697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20000"/>
              </a:lnSpc>
            </a:pPr>
            <a:r>
              <a:rPr lang="ar-SA" sz="4000" dirty="0">
                <a:solidFill>
                  <a:schemeClr val="bg1"/>
                </a:solidFill>
                <a:latin typeface="Alvi Nastaleeq" panose="02000503000000020004" pitchFamily="2" charset="-78"/>
                <a:cs typeface="Alvi Nastaleeq" panose="02000503000000020004" pitchFamily="2" charset="-78"/>
              </a:rPr>
              <a:t>اپنے گھروں کو قبرستان نہ بناؤ، کیونکہ شیطان اس گھر سے بھاگ جاتا ہے جس میں سورۂ بقرہ پڑھی جاتی ہے۔"</a:t>
            </a:r>
            <a:endParaRPr lang="en-GB" sz="4000" dirty="0">
              <a:solidFill>
                <a:schemeClr val="bg1"/>
              </a:solidFill>
              <a:latin typeface="Alvi Nastaleeq" panose="02000503000000020004" pitchFamily="2" charset="-78"/>
              <a:cs typeface="Alvi Nastaleeq" panose="02000503000000020004" pitchFamily="2" charset="-78"/>
            </a:endParaRPr>
          </a:p>
        </p:txBody>
      </p:sp>
      <p:sp>
        <p:nvSpPr>
          <p:cNvPr id="7" name="Title 1">
            <a:extLst>
              <a:ext uri="{FF2B5EF4-FFF2-40B4-BE49-F238E27FC236}">
                <a16:creationId xmlns:a16="http://schemas.microsoft.com/office/drawing/2014/main" id="{8B7E93E4-AA9F-ABA7-162E-9312EAB55DDA}"/>
              </a:ext>
            </a:extLst>
          </p:cNvPr>
          <p:cNvSpPr txBox="1">
            <a:spLocks/>
          </p:cNvSpPr>
          <p:nvPr/>
        </p:nvSpPr>
        <p:spPr>
          <a:xfrm>
            <a:off x="533401" y="4895850"/>
            <a:ext cx="9848850" cy="1631853"/>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15000"/>
              </a:lnSpc>
              <a:spcBef>
                <a:spcPts val="0"/>
              </a:spcBef>
              <a:spcAft>
                <a:spcPts val="800"/>
              </a:spcAft>
            </a:pP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شیطان</a:t>
            </a:r>
            <a:r>
              <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قرآن کی آواز برداشت نہیں کر سکتا۔کیونکہ</a:t>
            </a:r>
            <a:r>
              <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قرآن</a:t>
            </a:r>
            <a:r>
              <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روشنی ہے۔</a:t>
            </a:r>
            <a:r>
              <a:rPr lang="en-US"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اور</a:t>
            </a:r>
            <a:r>
              <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تاریکی</a:t>
            </a:r>
            <a:r>
              <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روشنی کے سامنے ٹھہر نہیں سکتی۔</a:t>
            </a:r>
            <a:endPar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9" name="Title 1">
            <a:extLst>
              <a:ext uri="{FF2B5EF4-FFF2-40B4-BE49-F238E27FC236}">
                <a16:creationId xmlns:a16="http://schemas.microsoft.com/office/drawing/2014/main" id="{B2F81597-D56B-2B11-3CEB-68D014349189}"/>
              </a:ext>
            </a:extLst>
          </p:cNvPr>
          <p:cNvSpPr>
            <a:spLocks noGrp="1"/>
          </p:cNvSpPr>
          <p:nvPr>
            <p:ph type="title"/>
          </p:nvPr>
        </p:nvSpPr>
        <p:spPr>
          <a:xfrm>
            <a:off x="2133601" y="569265"/>
            <a:ext cx="3771900" cy="930470"/>
          </a:xfrm>
          <a:ln>
            <a:solidFill>
              <a:schemeClr val="bg1"/>
            </a:solidFill>
          </a:ln>
        </p:spPr>
        <p:txBody>
          <a:bodyPr>
            <a:normAutofit/>
          </a:bodyPr>
          <a:lstStyle/>
          <a:p>
            <a:pPr algn="ctr" rtl="1"/>
            <a:r>
              <a:rPr lang="ar-SA" sz="3200" b="1"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دوسرا ہتھیار: قرآن</a:t>
            </a:r>
            <a:endParaRPr lang="en-GB" sz="3200" dirty="0">
              <a:solidFill>
                <a:schemeClr val="bg1"/>
              </a:solidFill>
              <a:latin typeface="Aslam" panose="02000000000000000000" pitchFamily="2" charset="-78"/>
              <a:cs typeface="Aslam" panose="02000000000000000000" pitchFamily="2" charset="-78"/>
            </a:endParaRPr>
          </a:p>
        </p:txBody>
      </p:sp>
      <p:sp>
        <p:nvSpPr>
          <p:cNvPr id="10" name="Title 1">
            <a:extLst>
              <a:ext uri="{FF2B5EF4-FFF2-40B4-BE49-F238E27FC236}">
                <a16:creationId xmlns:a16="http://schemas.microsoft.com/office/drawing/2014/main" id="{10CAC3CF-DFB0-4206-91B7-2DD6B28C7ADC}"/>
              </a:ext>
            </a:extLst>
          </p:cNvPr>
          <p:cNvSpPr txBox="1">
            <a:spLocks/>
          </p:cNvSpPr>
          <p:nvPr/>
        </p:nvSpPr>
        <p:spPr>
          <a:xfrm>
            <a:off x="2209800" y="3590925"/>
            <a:ext cx="3409950" cy="9005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SA" sz="2000" dirty="0">
                <a:solidFill>
                  <a:schemeClr val="bg1"/>
                </a:solidFill>
                <a:latin typeface="Alvi Nastaleeq" panose="02000503000000020004" pitchFamily="2" charset="-78"/>
                <a:cs typeface="Alvi Nastaleeq" panose="02000503000000020004" pitchFamily="2" charset="-78"/>
              </a:rPr>
              <a:t>(صحیح مسلم، حدیث: </a:t>
            </a:r>
            <a:r>
              <a:rPr lang="ur-PK" sz="2000" dirty="0">
                <a:solidFill>
                  <a:schemeClr val="bg1"/>
                </a:solidFill>
                <a:latin typeface="Alvi Nastaleeq" panose="02000503000000020004" pitchFamily="2" charset="-78"/>
                <a:cs typeface="Alvi Nastaleeq" panose="02000503000000020004" pitchFamily="2" charset="-78"/>
              </a:rPr>
              <a:t>۷۸۰</a:t>
            </a:r>
            <a:r>
              <a:rPr lang="ar-SA" sz="2000" dirty="0">
                <a:solidFill>
                  <a:schemeClr val="bg1"/>
                </a:solidFill>
                <a:latin typeface="Alvi Nastaleeq" panose="02000503000000020004" pitchFamily="2" charset="-78"/>
                <a:cs typeface="Alvi Nastaleeq" panose="02000503000000020004" pitchFamily="2" charset="-78"/>
              </a:rPr>
              <a:t>)</a:t>
            </a:r>
            <a:endParaRPr lang="en-GB" sz="2000" dirty="0">
              <a:solidFill>
                <a:schemeClr val="bg1"/>
              </a:solidFill>
              <a:latin typeface="Alvi Nastaleeq" panose="02000503000000020004" pitchFamily="2" charset="-78"/>
              <a:cs typeface="Alvi Nastaleeq" panose="02000503000000020004" pitchFamily="2" charset="-78"/>
            </a:endParaRPr>
          </a:p>
        </p:txBody>
      </p:sp>
    </p:spTree>
    <p:extLst>
      <p:ext uri="{BB962C8B-B14F-4D97-AF65-F5344CB8AC3E}">
        <p14:creationId xmlns:p14="http://schemas.microsoft.com/office/powerpoint/2010/main" val="42430287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EA3A1-0ED7-7E7A-1EF0-71B24B175B44}"/>
              </a:ext>
            </a:extLst>
          </p:cNvPr>
          <p:cNvSpPr>
            <a:spLocks noGrp="1"/>
          </p:cNvSpPr>
          <p:nvPr>
            <p:ph type="title"/>
          </p:nvPr>
        </p:nvSpPr>
        <p:spPr>
          <a:xfrm>
            <a:off x="6204155" y="2577594"/>
            <a:ext cx="4538508" cy="1119336"/>
          </a:xfrm>
          <a:ln>
            <a:solidFill>
              <a:srgbClr val="FFFF00"/>
            </a:solidFill>
          </a:ln>
        </p:spPr>
        <p:txBody>
          <a:bodyPr>
            <a:normAutofit/>
          </a:bodyPr>
          <a:lstStyle/>
          <a:p>
            <a:pPr algn="ctr" rtl="1"/>
            <a:r>
              <a:rPr lang="ar-SA" sz="4000" kern="100" dirty="0">
                <a:solidFill>
                  <a:srgbClr val="FFFF00"/>
                </a:solidFill>
                <a:effectLst/>
                <a:latin typeface="Aslam" panose="02000000000000000000" pitchFamily="2" charset="-78"/>
                <a:ea typeface="Aptos" panose="020B0004020202020204" pitchFamily="34" charset="0"/>
                <a:cs typeface="Aslam" panose="02000000000000000000" pitchFamily="2" charset="-78"/>
              </a:rPr>
              <a:t>تیسرا ہتھیار: ذکر</a:t>
            </a:r>
            <a:endParaRPr lang="en-GB" sz="4000" dirty="0">
              <a:solidFill>
                <a:srgbClr val="FFFF00"/>
              </a:solidFill>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D83B8FBD-2A9F-FBFF-98AB-F0C2DF6961C6}"/>
              </a:ext>
            </a:extLst>
          </p:cNvPr>
          <p:cNvSpPr txBox="1">
            <a:spLocks/>
          </p:cNvSpPr>
          <p:nvPr/>
        </p:nvSpPr>
        <p:spPr>
          <a:xfrm>
            <a:off x="6400709" y="1330665"/>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637555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EA3A1-0ED7-7E7A-1EF0-71B24B175B44}"/>
              </a:ext>
            </a:extLst>
          </p:cNvPr>
          <p:cNvSpPr>
            <a:spLocks noGrp="1"/>
          </p:cNvSpPr>
          <p:nvPr>
            <p:ph type="title"/>
          </p:nvPr>
        </p:nvSpPr>
        <p:spPr>
          <a:xfrm>
            <a:off x="6848475" y="561975"/>
            <a:ext cx="4248150" cy="1152525"/>
          </a:xfrm>
          <a:ln>
            <a:solidFill>
              <a:srgbClr val="FFFF00"/>
            </a:solidFill>
          </a:ln>
        </p:spPr>
        <p:txBody>
          <a:bodyPr>
            <a:normAutofit/>
          </a:bodyPr>
          <a:lstStyle/>
          <a:p>
            <a:pPr algn="ctr" rtl="1"/>
            <a:r>
              <a:rPr lang="ar-SA" sz="3600" kern="100" dirty="0">
                <a:solidFill>
                  <a:srgbClr val="FFFF00"/>
                </a:solidFill>
                <a:effectLst/>
                <a:latin typeface="Aslam" panose="02000000000000000000" pitchFamily="2" charset="-78"/>
                <a:ea typeface="Aptos" panose="020B0004020202020204" pitchFamily="34" charset="0"/>
                <a:cs typeface="Aslam" panose="02000000000000000000" pitchFamily="2" charset="-78"/>
              </a:rPr>
              <a:t>تیسرا ہتھیار: ذکر</a:t>
            </a:r>
            <a:endParaRPr lang="en-GB" sz="3600" dirty="0">
              <a:solidFill>
                <a:srgbClr val="FFFF00"/>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190A9303-E2B1-5EBB-2417-CA9DB6214E9C}"/>
              </a:ext>
            </a:extLst>
          </p:cNvPr>
          <p:cNvSpPr txBox="1">
            <a:spLocks/>
          </p:cNvSpPr>
          <p:nvPr/>
        </p:nvSpPr>
        <p:spPr>
          <a:xfrm>
            <a:off x="5934075" y="2475788"/>
            <a:ext cx="6067424" cy="22867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30000"/>
              </a:lnSpc>
              <a:spcBef>
                <a:spcPts val="0"/>
              </a:spcBef>
              <a:spcAft>
                <a:spcPts val="0"/>
              </a:spcAft>
            </a:pPr>
            <a:r>
              <a:rPr lang="ar-SA" sz="5400" b="1" dirty="0">
                <a:effectLst>
                  <a:glow rad="101600">
                    <a:schemeClr val="bg1">
                      <a:alpha val="60000"/>
                    </a:schemeClr>
                  </a:glow>
                </a:effectLst>
                <a:latin typeface="Times New Roman" panose="02020603050405020304" pitchFamily="18" charset="0"/>
                <a:ea typeface="Times New Roman" panose="02020603050405020304" pitchFamily="18" charset="0"/>
                <a:cs typeface="noorehira" panose="02000500000000020004" pitchFamily="2" charset="-78"/>
              </a:rPr>
              <a:t>اِنَّ الَّذِیۡنَ اتَّقَوۡا اِذَا مَسَّہُمۡ طٰٓئِفٌ مِّنَ الشَّیۡطٰنِ تَذَکَّرُوۡا فَاِذَا ہُمۡ مُّبۡصِرُوۡنَ</a:t>
            </a:r>
            <a:r>
              <a:rPr lang="ar-SA" sz="4000" b="1" dirty="0">
                <a:effectLst>
                  <a:glow rad="101600">
                    <a:schemeClr val="bg1">
                      <a:alpha val="60000"/>
                    </a:schemeClr>
                  </a:glow>
                </a:effectLst>
                <a:latin typeface="Times New Roman" panose="02020603050405020304" pitchFamily="18" charset="0"/>
                <a:ea typeface="Times New Roman" panose="02020603050405020304" pitchFamily="18" charset="0"/>
                <a:cs typeface="noorehira" panose="02000500000000020004" pitchFamily="2" charset="-78"/>
              </a:rPr>
              <a:t> ﴿۲۰۱﴾ۚ</a:t>
            </a:r>
            <a:r>
              <a:rPr lang="en-US" sz="4000" b="1" dirty="0">
                <a:effectLst>
                  <a:glow rad="101600">
                    <a:schemeClr val="bg1">
                      <a:alpha val="60000"/>
                    </a:schemeClr>
                  </a:glow>
                </a:effectLst>
                <a:latin typeface="noorehira" panose="02000500000000020004" pitchFamily="2" charset="-78"/>
                <a:ea typeface="Times New Roman" panose="02020603050405020304" pitchFamily="18" charset="0"/>
              </a:rPr>
              <a:t> </a:t>
            </a:r>
            <a:endParaRPr lang="en-GB" sz="4000" b="1" dirty="0">
              <a:effectLst>
                <a:glow rad="101600">
                  <a:schemeClr val="bg1">
                    <a:alpha val="60000"/>
                  </a:schemeClr>
                </a:glow>
              </a:effectLst>
              <a:latin typeface="Times New Roman" panose="02020603050405020304" pitchFamily="18" charset="0"/>
              <a:ea typeface="Times New Roman" panose="02020603050405020304" pitchFamily="18" charset="0"/>
            </a:endParaRPr>
          </a:p>
        </p:txBody>
      </p:sp>
      <p:sp>
        <p:nvSpPr>
          <p:cNvPr id="6" name="Title 1">
            <a:extLst>
              <a:ext uri="{FF2B5EF4-FFF2-40B4-BE49-F238E27FC236}">
                <a16:creationId xmlns:a16="http://schemas.microsoft.com/office/drawing/2014/main" id="{89E27882-D074-E649-FE93-FF3672367114}"/>
              </a:ext>
            </a:extLst>
          </p:cNvPr>
          <p:cNvSpPr txBox="1">
            <a:spLocks/>
          </p:cNvSpPr>
          <p:nvPr/>
        </p:nvSpPr>
        <p:spPr>
          <a:xfrm>
            <a:off x="7753350" y="5325514"/>
            <a:ext cx="2667000" cy="885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ur-PK" sz="2000" dirty="0">
                <a:latin typeface="Alvi Nastaleeq" panose="02000503000000020004" pitchFamily="2" charset="-78"/>
                <a:cs typeface="Alvi Nastaleeq" panose="02000503000000020004" pitchFamily="2" charset="-78"/>
              </a:rPr>
              <a:t>(الاعراف: ۲۰۱)</a:t>
            </a:r>
            <a:endParaRPr lang="en-GB" sz="2000" dirty="0">
              <a:effectLst/>
              <a:latin typeface="Times New Roman" panose="02020603050405020304" pitchFamily="18" charset="0"/>
              <a:ea typeface="Times New Roman" panose="02020603050405020304" pitchFamily="18" charset="0"/>
            </a:endParaRPr>
          </a:p>
        </p:txBody>
      </p:sp>
      <p:sp>
        <p:nvSpPr>
          <p:cNvPr id="3" name="Title 1">
            <a:extLst>
              <a:ext uri="{FF2B5EF4-FFF2-40B4-BE49-F238E27FC236}">
                <a16:creationId xmlns:a16="http://schemas.microsoft.com/office/drawing/2014/main" id="{D83B8FBD-2A9F-FBFF-98AB-F0C2DF6961C6}"/>
              </a:ext>
            </a:extLst>
          </p:cNvPr>
          <p:cNvSpPr txBox="1">
            <a:spLocks/>
          </p:cNvSpPr>
          <p:nvPr/>
        </p:nvSpPr>
        <p:spPr>
          <a:xfrm>
            <a:off x="2212154" y="721063"/>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0303193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EA3A1-0ED7-7E7A-1EF0-71B24B175B44}"/>
              </a:ext>
            </a:extLst>
          </p:cNvPr>
          <p:cNvSpPr>
            <a:spLocks noGrp="1"/>
          </p:cNvSpPr>
          <p:nvPr>
            <p:ph type="title"/>
          </p:nvPr>
        </p:nvSpPr>
        <p:spPr>
          <a:xfrm>
            <a:off x="7058024" y="455972"/>
            <a:ext cx="3629025" cy="904874"/>
          </a:xfrm>
          <a:ln>
            <a:solidFill>
              <a:schemeClr val="bg1"/>
            </a:solidFill>
          </a:ln>
        </p:spPr>
        <p:txBody>
          <a:bodyPr>
            <a:normAutofit/>
          </a:bodyPr>
          <a:lstStyle/>
          <a:p>
            <a:pPr algn="ctr" rtl="1"/>
            <a:r>
              <a:rPr lang="ar-SA" sz="32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تیسرا ہتھیار: ذکر</a:t>
            </a:r>
            <a:endParaRPr lang="en-GB" sz="3200" dirty="0">
              <a:solidFill>
                <a:schemeClr val="bg1"/>
              </a:solidFill>
              <a:latin typeface="Aslam" panose="02000000000000000000" pitchFamily="2" charset="-78"/>
              <a:cs typeface="Aslam" panose="02000000000000000000" pitchFamily="2" charset="-78"/>
            </a:endParaRPr>
          </a:p>
        </p:txBody>
      </p:sp>
      <p:sp>
        <p:nvSpPr>
          <p:cNvPr id="5" name="Title 1">
            <a:extLst>
              <a:ext uri="{FF2B5EF4-FFF2-40B4-BE49-F238E27FC236}">
                <a16:creationId xmlns:a16="http://schemas.microsoft.com/office/drawing/2014/main" id="{933EE540-1483-5F2A-8CE9-F4C1F84AEC36}"/>
              </a:ext>
            </a:extLst>
          </p:cNvPr>
          <p:cNvSpPr txBox="1">
            <a:spLocks/>
          </p:cNvSpPr>
          <p:nvPr/>
        </p:nvSpPr>
        <p:spPr>
          <a:xfrm>
            <a:off x="6048375" y="2608631"/>
            <a:ext cx="5867400" cy="18143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20000"/>
              </a:lnSpc>
              <a:spcBef>
                <a:spcPts val="0"/>
              </a:spcBef>
              <a:spcAft>
                <a:spcPts val="0"/>
              </a:spcAft>
            </a:pPr>
            <a:r>
              <a:rPr lang="ar-SA" sz="4000" b="1" dirty="0">
                <a:effectLst>
                  <a:glow rad="101600">
                    <a:schemeClr val="bg1">
                      <a:alpha val="60000"/>
                    </a:schemeClr>
                  </a:glow>
                </a:effectLst>
                <a:latin typeface="Alvi Nastaleeq" panose="02000503000000020004" pitchFamily="2" charset="-78"/>
                <a:cs typeface="Alvi Nastaleeq" panose="02000503000000020004" pitchFamily="2" charset="-78"/>
              </a:rPr>
              <a:t>حقیقت میں جو لوگ متقی ہیں ان کا حال تو یہ ہوتا ہے کہ کبھی شیطان کے اثر سے کوئی برا خیال انھیں چھو بھی جاتا ہے تو وہ فوراً چوکنے ہوجاتے ہیں اور پھر انھیں صاف نظر آنے لگتا ہے کہ ان کے لیے صحیح طریقہ کار کیا ہو۔ </a:t>
            </a:r>
            <a:endParaRPr lang="en-GB" sz="4000" b="1" dirty="0">
              <a:effectLst>
                <a:glow rad="101600">
                  <a:schemeClr val="bg1">
                    <a:alpha val="60000"/>
                  </a:schemeClr>
                </a:glow>
              </a:effectLst>
              <a:latin typeface="Times New Roman" panose="02020603050405020304" pitchFamily="18" charset="0"/>
              <a:ea typeface="Times New Roman" panose="02020603050405020304" pitchFamily="18" charset="0"/>
            </a:endParaRPr>
          </a:p>
        </p:txBody>
      </p:sp>
      <p:sp>
        <p:nvSpPr>
          <p:cNvPr id="8" name="Title 1">
            <a:extLst>
              <a:ext uri="{FF2B5EF4-FFF2-40B4-BE49-F238E27FC236}">
                <a16:creationId xmlns:a16="http://schemas.microsoft.com/office/drawing/2014/main" id="{B90EC8F3-16BC-43E5-E954-A493B6CBA985}"/>
              </a:ext>
            </a:extLst>
          </p:cNvPr>
          <p:cNvSpPr txBox="1">
            <a:spLocks/>
          </p:cNvSpPr>
          <p:nvPr/>
        </p:nvSpPr>
        <p:spPr>
          <a:xfrm>
            <a:off x="7807741" y="5409397"/>
            <a:ext cx="2667000" cy="885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ur-PK" sz="2000" dirty="0">
                <a:latin typeface="Alvi Nastaleeq" panose="02000503000000020004" pitchFamily="2" charset="-78"/>
                <a:cs typeface="Alvi Nastaleeq" panose="02000503000000020004" pitchFamily="2" charset="-78"/>
              </a:rPr>
              <a:t>(الاعراف: ۲۰۱)</a:t>
            </a:r>
            <a:endParaRPr lang="en-GB" sz="2000" dirty="0">
              <a:effectLst/>
              <a:latin typeface="Times New Roman" panose="02020603050405020304" pitchFamily="18" charset="0"/>
              <a:ea typeface="Times New Roman" panose="02020603050405020304" pitchFamily="18" charset="0"/>
            </a:endParaRPr>
          </a:p>
        </p:txBody>
      </p:sp>
      <p:sp>
        <p:nvSpPr>
          <p:cNvPr id="3" name="Title 1">
            <a:extLst>
              <a:ext uri="{FF2B5EF4-FFF2-40B4-BE49-F238E27FC236}">
                <a16:creationId xmlns:a16="http://schemas.microsoft.com/office/drawing/2014/main" id="{BCD245FE-AF24-A870-28C3-D6A4983594E0}"/>
              </a:ext>
            </a:extLst>
          </p:cNvPr>
          <p:cNvSpPr txBox="1">
            <a:spLocks/>
          </p:cNvSpPr>
          <p:nvPr/>
        </p:nvSpPr>
        <p:spPr>
          <a:xfrm>
            <a:off x="1859729" y="340063"/>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225874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7E327-8985-B963-4E8B-8EBF05F66FFB}"/>
              </a:ext>
            </a:extLst>
          </p:cNvPr>
          <p:cNvSpPr>
            <a:spLocks noGrp="1"/>
          </p:cNvSpPr>
          <p:nvPr>
            <p:ph type="title"/>
          </p:nvPr>
        </p:nvSpPr>
        <p:spPr>
          <a:xfrm>
            <a:off x="4861247" y="850317"/>
            <a:ext cx="4570445" cy="1325563"/>
          </a:xfrm>
        </p:spPr>
        <p:txBody>
          <a:bodyPr>
            <a:normAutofit/>
          </a:bodyPr>
          <a:lstStyle/>
          <a:p>
            <a:pPr algn="r" rtl="1"/>
            <a:r>
              <a:rPr lang="ar-SA" sz="36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ایک </a:t>
            </a:r>
            <a:r>
              <a:rPr lang="ur-PK" sz="36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اہم </a:t>
            </a:r>
            <a:r>
              <a:rPr lang="ar-SA" sz="36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سوال</a:t>
            </a:r>
            <a:r>
              <a:rPr lang="en-GB" sz="36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a:t>
            </a:r>
            <a:endParaRPr lang="en-GB" sz="3600" dirty="0">
              <a:solidFill>
                <a:schemeClr val="bg1"/>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293DB1CD-E000-C25C-A524-0D7205153F03}"/>
              </a:ext>
            </a:extLst>
          </p:cNvPr>
          <p:cNvSpPr txBox="1">
            <a:spLocks/>
          </p:cNvSpPr>
          <p:nvPr/>
        </p:nvSpPr>
        <p:spPr>
          <a:xfrm>
            <a:off x="1716833" y="2197036"/>
            <a:ext cx="6934200" cy="25242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50000"/>
              </a:lnSpc>
            </a:pPr>
            <a:r>
              <a:rPr lang="ar-SA"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اگر شیطان صرف وسوسہ ڈالتا ہے</a:t>
            </a:r>
            <a:r>
              <a:rPr lang="en-GB"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50000"/>
              </a:lnSpc>
            </a:pPr>
            <a:r>
              <a:rPr lang="ur-PK"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ت</a:t>
            </a:r>
            <a:r>
              <a:rPr lang="ar-SA"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و پھر</a:t>
            </a:r>
            <a:r>
              <a:rPr lang="en-GB"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50000"/>
              </a:lnSpc>
            </a:pPr>
            <a:r>
              <a:rPr lang="ar-SA" sz="4000" b="1" kern="100" dirty="0">
                <a:solidFill>
                  <a:schemeClr val="bg1"/>
                </a:solidFill>
                <a:latin typeface="Alvi Nastaleeq" panose="02000503000000020004" pitchFamily="2" charset="-78"/>
                <a:cs typeface="Alvi Nastaleeq" panose="02000503000000020004" pitchFamily="2" charset="-78"/>
              </a:rPr>
              <a:t>ہم اس </a:t>
            </a:r>
            <a:r>
              <a:rPr lang="ar-SA" sz="4000" b="1"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کی بات مانتے کیوں ہیں؟</a:t>
            </a:r>
            <a:endParaRPr lang="en-GB" sz="4000" b="1" dirty="0">
              <a:solidFill>
                <a:schemeClr val="bg1"/>
              </a:solidFill>
            </a:endParaRPr>
          </a:p>
        </p:txBody>
      </p:sp>
      <p:sp>
        <p:nvSpPr>
          <p:cNvPr id="3" name="Title 1">
            <a:extLst>
              <a:ext uri="{FF2B5EF4-FFF2-40B4-BE49-F238E27FC236}">
                <a16:creationId xmlns:a16="http://schemas.microsoft.com/office/drawing/2014/main" id="{EC4DAD2D-6ACC-1CD7-13FD-38C73444FA79}"/>
              </a:ext>
            </a:extLst>
          </p:cNvPr>
          <p:cNvSpPr txBox="1">
            <a:spLocks/>
          </p:cNvSpPr>
          <p:nvPr/>
        </p:nvSpPr>
        <p:spPr>
          <a:xfrm>
            <a:off x="437592" y="369803"/>
            <a:ext cx="4601133" cy="944648"/>
          </a:xfrm>
          <a:prstGeom prst="rect">
            <a:avLst/>
          </a:prstGeom>
          <a:blipFill>
            <a:blip r:embed="rId4"/>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0574856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EA3A1-0ED7-7E7A-1EF0-71B24B175B44}"/>
              </a:ext>
            </a:extLst>
          </p:cNvPr>
          <p:cNvSpPr>
            <a:spLocks noGrp="1"/>
          </p:cNvSpPr>
          <p:nvPr>
            <p:ph type="title"/>
          </p:nvPr>
        </p:nvSpPr>
        <p:spPr>
          <a:xfrm>
            <a:off x="7058024" y="731276"/>
            <a:ext cx="3629025" cy="904874"/>
          </a:xfrm>
          <a:ln>
            <a:solidFill>
              <a:schemeClr val="bg1"/>
            </a:solidFill>
          </a:ln>
        </p:spPr>
        <p:txBody>
          <a:bodyPr>
            <a:normAutofit/>
          </a:bodyPr>
          <a:lstStyle/>
          <a:p>
            <a:pPr algn="ctr" rtl="1"/>
            <a:r>
              <a:rPr lang="ar-SA" sz="32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تیسرا ہتھیار: ذکر</a:t>
            </a:r>
            <a:endParaRPr lang="en-GB" sz="3200" dirty="0">
              <a:solidFill>
                <a:schemeClr val="bg1"/>
              </a:solidFill>
              <a:latin typeface="Aslam" panose="02000000000000000000" pitchFamily="2" charset="-78"/>
              <a:cs typeface="Aslam" panose="02000000000000000000" pitchFamily="2" charset="-78"/>
            </a:endParaRPr>
          </a:p>
        </p:txBody>
      </p:sp>
      <p:sp>
        <p:nvSpPr>
          <p:cNvPr id="5" name="Title 1">
            <a:extLst>
              <a:ext uri="{FF2B5EF4-FFF2-40B4-BE49-F238E27FC236}">
                <a16:creationId xmlns:a16="http://schemas.microsoft.com/office/drawing/2014/main" id="{933EE540-1483-5F2A-8CE9-F4C1F84AEC36}"/>
              </a:ext>
            </a:extLst>
          </p:cNvPr>
          <p:cNvSpPr txBox="1">
            <a:spLocks/>
          </p:cNvSpPr>
          <p:nvPr/>
        </p:nvSpPr>
        <p:spPr>
          <a:xfrm>
            <a:off x="6048375" y="2195676"/>
            <a:ext cx="5867400" cy="18143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20000"/>
              </a:lnSpc>
              <a:spcBef>
                <a:spcPts val="0"/>
              </a:spcBef>
              <a:spcAft>
                <a:spcPts val="0"/>
              </a:spcAft>
            </a:pPr>
            <a:r>
              <a:rPr lang="ar-SA" sz="3200" b="1" dirty="0">
                <a:latin typeface="Alvi Nastaleeq" panose="02000503000000020004" pitchFamily="2" charset="-78"/>
                <a:cs typeface="Alvi Nastaleeq" panose="02000503000000020004" pitchFamily="2" charset="-78"/>
              </a:rPr>
              <a:t>حقیقت میں جو لوگ متقی ہیں ان کا حال تو یہ ہوتا ہے کہ کبھی شیطان کے اثر سے کوئی برا خیال انھیں چھو بھی جاتا ہے تو وہ فوراً چوکنے ہوجاتے ہیں اور پھر انھیں صاف نظر آنے لگتا ہے کہ ان کے لیے صحیح طریقہ کار کیا ہو۔ </a:t>
            </a:r>
            <a:endParaRPr lang="en-GB" sz="3200" b="1" dirty="0">
              <a:effectLst/>
              <a:latin typeface="Times New Roman" panose="02020603050405020304" pitchFamily="18" charset="0"/>
              <a:ea typeface="Times New Roman" panose="02020603050405020304" pitchFamily="18" charset="0"/>
            </a:endParaRPr>
          </a:p>
        </p:txBody>
      </p:sp>
      <p:sp>
        <p:nvSpPr>
          <p:cNvPr id="7" name="Title 1">
            <a:extLst>
              <a:ext uri="{FF2B5EF4-FFF2-40B4-BE49-F238E27FC236}">
                <a16:creationId xmlns:a16="http://schemas.microsoft.com/office/drawing/2014/main" id="{89911C35-B876-D4B8-6619-A5F6BE653990}"/>
              </a:ext>
            </a:extLst>
          </p:cNvPr>
          <p:cNvSpPr txBox="1">
            <a:spLocks/>
          </p:cNvSpPr>
          <p:nvPr/>
        </p:nvSpPr>
        <p:spPr>
          <a:xfrm>
            <a:off x="3895724" y="5110326"/>
            <a:ext cx="8162926" cy="1557173"/>
          </a:xfrm>
          <a:prstGeom prst="rect">
            <a:avLst/>
          </a:prstGeom>
        </p:spPr>
        <p:style>
          <a:lnRef idx="1">
            <a:schemeClr val="dk1"/>
          </a:lnRef>
          <a:fillRef idx="2">
            <a:schemeClr val="dk1"/>
          </a:fillRef>
          <a:effectRef idx="1">
            <a:schemeClr val="dk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00000"/>
              </a:lnSpc>
              <a:spcBef>
                <a:spcPts val="0"/>
              </a:spcBef>
              <a:spcAft>
                <a:spcPts val="800"/>
              </a:spcAft>
            </a:pP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کتنا خوبصورت لفظ ہے</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b="1" kern="100" dirty="0">
                <a:effectLst/>
                <a:latin typeface="noorehira" panose="02000500000000020004" pitchFamily="2" charset="-78"/>
                <a:ea typeface="Aptos" panose="020B0004020202020204" pitchFamily="34" charset="0"/>
                <a:cs typeface="noorehira" panose="02000500000000020004" pitchFamily="2" charset="-78"/>
              </a:rPr>
              <a:t>فَإِذَا هُم مُّبْصِرُونَ</a:t>
            </a:r>
            <a:endParaRPr lang="en-US" sz="4000" b="1" kern="100" dirty="0">
              <a:effectLst/>
              <a:latin typeface="noorehira" panose="02000500000000020004" pitchFamily="2" charset="-78"/>
              <a:ea typeface="Aptos" panose="020B0004020202020204" pitchFamily="34" charset="0"/>
              <a:cs typeface="noorehira" panose="02000500000000020004" pitchFamily="2" charset="-78"/>
            </a:endParaRPr>
          </a:p>
          <a:p>
            <a:pPr marL="0" marR="0" algn="ctr" rtl="1">
              <a:lnSpc>
                <a:spcPct val="100000"/>
              </a:lnSpc>
              <a:spcBef>
                <a:spcPts val="0"/>
              </a:spcBef>
              <a:spcAft>
                <a:spcPts val="800"/>
              </a:spcAft>
            </a:pP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گویا</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ذکر</a:t>
            </a:r>
            <a:r>
              <a:rPr lang="en-GB" sz="4000"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effectLst/>
                <a:latin typeface="Alvi Nastaleeq" panose="02000503000000020004" pitchFamily="2" charset="-78"/>
                <a:ea typeface="Aptos" panose="020B0004020202020204" pitchFamily="34" charset="0"/>
                <a:cs typeface="Alvi Nastaleeq" panose="02000503000000020004" pitchFamily="2" charset="-78"/>
              </a:rPr>
              <a:t>انسان کو دوبارہ دیکھنے کی صلاحیت دے دیتا ہے</a:t>
            </a:r>
            <a:r>
              <a:rPr lang="ur-PK" sz="4000" kern="100" dirty="0">
                <a:effectLst/>
                <a:latin typeface="Alvi Nastaleeq" panose="02000503000000020004" pitchFamily="2" charset="-78"/>
                <a:ea typeface="Aptos" panose="020B0004020202020204" pitchFamily="34" charset="0"/>
                <a:cs typeface="Alvi Nastaleeq" panose="02000503000000020004" pitchFamily="2" charset="-78"/>
              </a:rPr>
              <a:t>       </a:t>
            </a:r>
            <a:endParaRPr lang="en-GB" sz="4000" kern="100" dirty="0">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8" name="Title 1">
            <a:extLst>
              <a:ext uri="{FF2B5EF4-FFF2-40B4-BE49-F238E27FC236}">
                <a16:creationId xmlns:a16="http://schemas.microsoft.com/office/drawing/2014/main" id="{B90EC8F3-16BC-43E5-E954-A493B6CBA985}"/>
              </a:ext>
            </a:extLst>
          </p:cNvPr>
          <p:cNvSpPr txBox="1">
            <a:spLocks/>
          </p:cNvSpPr>
          <p:nvPr/>
        </p:nvSpPr>
        <p:spPr>
          <a:xfrm>
            <a:off x="7827406" y="4170530"/>
            <a:ext cx="2667000" cy="885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spcBef>
                <a:spcPts val="0"/>
              </a:spcBef>
              <a:spcAft>
                <a:spcPts val="0"/>
              </a:spcAft>
            </a:pPr>
            <a:r>
              <a:rPr lang="ur-PK" sz="2000" dirty="0">
                <a:latin typeface="Alvi Nastaleeq" panose="02000503000000020004" pitchFamily="2" charset="-78"/>
                <a:cs typeface="Alvi Nastaleeq" panose="02000503000000020004" pitchFamily="2" charset="-78"/>
              </a:rPr>
              <a:t>(الاعراف: ۲۰۱)</a:t>
            </a:r>
            <a:endParaRPr lang="en-GB" sz="2000" dirty="0">
              <a:effectLst/>
              <a:latin typeface="Times New Roman" panose="02020603050405020304" pitchFamily="18" charset="0"/>
              <a:ea typeface="Times New Roman" panose="02020603050405020304" pitchFamily="18" charset="0"/>
            </a:endParaRPr>
          </a:p>
        </p:txBody>
      </p:sp>
      <p:sp>
        <p:nvSpPr>
          <p:cNvPr id="3" name="Title 1">
            <a:extLst>
              <a:ext uri="{FF2B5EF4-FFF2-40B4-BE49-F238E27FC236}">
                <a16:creationId xmlns:a16="http://schemas.microsoft.com/office/drawing/2014/main" id="{BCD245FE-AF24-A870-28C3-D6A4983594E0}"/>
              </a:ext>
            </a:extLst>
          </p:cNvPr>
          <p:cNvSpPr txBox="1">
            <a:spLocks/>
          </p:cNvSpPr>
          <p:nvPr/>
        </p:nvSpPr>
        <p:spPr>
          <a:xfrm>
            <a:off x="1859729" y="340063"/>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1914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A0AA8-3A6F-2540-8350-2F6A7DC8CD0A}"/>
              </a:ext>
            </a:extLst>
          </p:cNvPr>
          <p:cNvSpPr>
            <a:spLocks noGrp="1"/>
          </p:cNvSpPr>
          <p:nvPr>
            <p:ph type="title"/>
          </p:nvPr>
        </p:nvSpPr>
        <p:spPr>
          <a:xfrm>
            <a:off x="3236050" y="2488898"/>
            <a:ext cx="4114800" cy="1111250"/>
          </a:xfrm>
          <a:ln>
            <a:solidFill>
              <a:schemeClr val="dk1"/>
            </a:solidFill>
          </a:ln>
        </p:spPr>
        <p:txBody>
          <a:bodyPr>
            <a:normAutofit/>
          </a:bodyPr>
          <a:lstStyle/>
          <a:p>
            <a:pPr marL="0" marR="0" algn="ctr" rtl="1">
              <a:lnSpc>
                <a:spcPct val="100000"/>
              </a:lnSpc>
              <a:spcBef>
                <a:spcPts val="0"/>
              </a:spcBef>
              <a:spcAft>
                <a:spcPts val="800"/>
              </a:spcAft>
            </a:pPr>
            <a:r>
              <a:rPr lang="ar-SA" sz="4000" b="1" kern="100" dirty="0">
                <a:effectLst/>
                <a:latin typeface="Aslam" panose="02000000000000000000" pitchFamily="2" charset="-78"/>
                <a:ea typeface="Aptos" panose="020B0004020202020204" pitchFamily="34" charset="0"/>
                <a:cs typeface="Aslam" panose="02000000000000000000" pitchFamily="2" charset="-78"/>
              </a:rPr>
              <a:t>چوتھا ہتھیار: علم</a:t>
            </a:r>
            <a:endParaRPr lang="en-GB" sz="4000" dirty="0">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1A0E1688-B204-B866-3522-410210FCC2BA}"/>
              </a:ext>
            </a:extLst>
          </p:cNvPr>
          <p:cNvSpPr txBox="1">
            <a:spLocks/>
          </p:cNvSpPr>
          <p:nvPr/>
        </p:nvSpPr>
        <p:spPr>
          <a:xfrm>
            <a:off x="3216874" y="1399491"/>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dirty="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89081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A0AA8-3A6F-2540-8350-2F6A7DC8CD0A}"/>
              </a:ext>
            </a:extLst>
          </p:cNvPr>
          <p:cNvSpPr>
            <a:spLocks noGrp="1"/>
          </p:cNvSpPr>
          <p:nvPr>
            <p:ph type="title"/>
          </p:nvPr>
        </p:nvSpPr>
        <p:spPr>
          <a:xfrm>
            <a:off x="266700" y="365126"/>
            <a:ext cx="4114800" cy="1111250"/>
          </a:xfrm>
          <a:ln>
            <a:solidFill>
              <a:schemeClr val="dk1"/>
            </a:solidFill>
          </a:ln>
        </p:spPr>
        <p:txBody>
          <a:bodyPr>
            <a:normAutofit/>
          </a:bodyPr>
          <a:lstStyle/>
          <a:p>
            <a:pPr marL="0" marR="0" algn="ctr" rtl="1">
              <a:lnSpc>
                <a:spcPct val="100000"/>
              </a:lnSpc>
              <a:spcBef>
                <a:spcPts val="0"/>
              </a:spcBef>
              <a:spcAft>
                <a:spcPts val="800"/>
              </a:spcAft>
            </a:pPr>
            <a:r>
              <a:rPr lang="ar-SA" sz="3600" b="1" kern="100" dirty="0">
                <a:effectLst/>
                <a:latin typeface="Aslam" panose="02000000000000000000" pitchFamily="2" charset="-78"/>
                <a:ea typeface="Aptos" panose="020B0004020202020204" pitchFamily="34" charset="0"/>
                <a:cs typeface="Aslam" panose="02000000000000000000" pitchFamily="2" charset="-78"/>
              </a:rPr>
              <a:t>چوتھا ہتھیار: علم</a:t>
            </a:r>
            <a:endParaRPr lang="en-GB" sz="36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A0861C40-EEFD-6493-10AB-8233B3984B8F}"/>
              </a:ext>
            </a:extLst>
          </p:cNvPr>
          <p:cNvSpPr txBox="1">
            <a:spLocks/>
          </p:cNvSpPr>
          <p:nvPr/>
        </p:nvSpPr>
        <p:spPr>
          <a:xfrm>
            <a:off x="2219325" y="2005565"/>
            <a:ext cx="5029200" cy="24869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5000"/>
              </a:lnSpc>
              <a:spcBef>
                <a:spcPts val="0"/>
              </a:spcBef>
              <a:spcAft>
                <a:spcPts val="800"/>
              </a:spcAft>
            </a:pPr>
            <a:r>
              <a:rPr lang="ar-SA" sz="4000" kern="100" dirty="0">
                <a:latin typeface="Alvi Nastaleeq" panose="02000503000000020004" pitchFamily="2" charset="-78"/>
                <a:ea typeface="Aptos" panose="020B0004020202020204" pitchFamily="34" charset="0"/>
                <a:cs typeface="Alvi Nastaleeq" panose="02000503000000020004" pitchFamily="2" charset="-78"/>
              </a:rPr>
              <a:t>جس شخص کو</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ar-SA" sz="4000" kern="100" dirty="0">
                <a:latin typeface="Alvi Nastaleeq" panose="02000503000000020004" pitchFamily="2" charset="-78"/>
                <a:ea typeface="Aptos" panose="020B0004020202020204" pitchFamily="34" charset="0"/>
                <a:cs typeface="Alvi Nastaleeq" panose="02000503000000020004" pitchFamily="2" charset="-78"/>
              </a:rPr>
              <a:t>شیطان کی چالوں کا علم ہو</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ar-SA" sz="4000" kern="100" dirty="0">
                <a:latin typeface="Alvi Nastaleeq" panose="02000503000000020004" pitchFamily="2" charset="-78"/>
                <a:ea typeface="Aptos" panose="020B0004020202020204" pitchFamily="34" charset="0"/>
                <a:cs typeface="Alvi Nastaleeq" panose="02000503000000020004" pitchFamily="2" charset="-78"/>
              </a:rPr>
              <a:t>وہ</a:t>
            </a:r>
            <a:r>
              <a:rPr lang="ur-PK" sz="4000" kern="100" dirty="0">
                <a:latin typeface="Alvi Nastaleeq" panose="02000503000000020004" pitchFamily="2" charset="-78"/>
                <a:ea typeface="Aptos" panose="020B0004020202020204" pitchFamily="34" charset="0"/>
                <a:cs typeface="Alvi Nastaleeq" panose="02000503000000020004" pitchFamily="2" charset="-78"/>
              </a:rPr>
              <a:t> ک</a:t>
            </a:r>
            <a:r>
              <a:rPr lang="ar-SA" sz="4000" kern="100" dirty="0">
                <a:latin typeface="Alvi Nastaleeq" panose="02000503000000020004" pitchFamily="2" charset="-78"/>
                <a:ea typeface="Aptos" panose="020B0004020202020204" pitchFamily="34" charset="0"/>
                <a:cs typeface="Alvi Nastaleeq" panose="02000503000000020004" pitchFamily="2" charset="-78"/>
              </a:rPr>
              <a:t>م دھوکہ کھاتا ہے۔</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ar-SA" sz="4000" kern="100" dirty="0">
                <a:latin typeface="Alvi Nastaleeq" panose="02000503000000020004" pitchFamily="2" charset="-78"/>
                <a:ea typeface="Aptos" panose="020B0004020202020204" pitchFamily="34" charset="0"/>
                <a:cs typeface="Alvi Nastaleeq" panose="02000503000000020004" pitchFamily="2" charset="-78"/>
              </a:rPr>
              <a:t>اسی لیے</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r>
              <a:rPr lang="ar-SA" sz="4000" kern="100" dirty="0">
                <a:latin typeface="Alvi Nastaleeq" panose="02000503000000020004" pitchFamily="2" charset="-78"/>
                <a:ea typeface="Aptos" panose="020B0004020202020204" pitchFamily="34" charset="0"/>
                <a:cs typeface="Alvi Nastaleeq" panose="02000503000000020004" pitchFamily="2" charset="-78"/>
              </a:rPr>
              <a:t>ہم آج یہاں بیٹھے ہیں۔</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ar-SA" sz="4000" kern="100" dirty="0">
                <a:latin typeface="Alvi Nastaleeq" panose="02000503000000020004" pitchFamily="2" charset="-78"/>
                <a:ea typeface="Aptos" panose="020B0004020202020204" pitchFamily="34" charset="0"/>
                <a:cs typeface="Alvi Nastaleeq" panose="02000503000000020004" pitchFamily="2" charset="-78"/>
              </a:rPr>
              <a:t>یہ صرف لیکچر نہیں</a:t>
            </a:r>
            <a:r>
              <a:rPr lang="en-GB" sz="4000" kern="100" dirty="0">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ur-PK" sz="4000" kern="100" dirty="0">
                <a:latin typeface="Alvi Nastaleeq" panose="02000503000000020004" pitchFamily="2" charset="-78"/>
                <a:ea typeface="Aptos" panose="020B0004020202020204" pitchFamily="34" charset="0"/>
                <a:cs typeface="Alvi Nastaleeq" panose="02000503000000020004" pitchFamily="2" charset="-78"/>
              </a:rPr>
              <a:t>ی</a:t>
            </a:r>
            <a:r>
              <a:rPr lang="ar-SA" sz="4000" kern="100" dirty="0">
                <a:latin typeface="Alvi Nastaleeq" panose="02000503000000020004" pitchFamily="2" charset="-78"/>
                <a:ea typeface="Aptos" panose="020B0004020202020204" pitchFamily="34" charset="0"/>
                <a:cs typeface="Alvi Nastaleeq" panose="02000503000000020004" pitchFamily="2" charset="-78"/>
              </a:rPr>
              <a:t>ہ</a:t>
            </a:r>
            <a:r>
              <a:rPr lang="ur-PK" sz="4000" kern="100" dirty="0">
                <a:latin typeface="Alvi Nastaleeq" panose="02000503000000020004" pitchFamily="2" charset="-78"/>
                <a:ea typeface="Aptos" panose="020B0004020202020204" pitchFamily="34" charset="0"/>
                <a:cs typeface="Alvi Nastaleeq" panose="02000503000000020004" pitchFamily="2" charset="-78"/>
              </a:rPr>
              <a:t> د</a:t>
            </a:r>
            <a:r>
              <a:rPr lang="ar-SA" sz="4000" kern="100" dirty="0">
                <a:latin typeface="Alvi Nastaleeq" panose="02000503000000020004" pitchFamily="2" charset="-78"/>
                <a:ea typeface="Aptos" panose="020B0004020202020204" pitchFamily="34" charset="0"/>
                <a:cs typeface="Alvi Nastaleeq" panose="02000503000000020004" pitchFamily="2" charset="-78"/>
              </a:rPr>
              <a:t>فاعی تربیت ہے۔</a:t>
            </a:r>
            <a:endParaRPr lang="en-GB" sz="4000" dirty="0"/>
          </a:p>
        </p:txBody>
      </p:sp>
      <p:sp>
        <p:nvSpPr>
          <p:cNvPr id="3" name="Title 1">
            <a:extLst>
              <a:ext uri="{FF2B5EF4-FFF2-40B4-BE49-F238E27FC236}">
                <a16:creationId xmlns:a16="http://schemas.microsoft.com/office/drawing/2014/main" id="{1A0E1688-B204-B866-3522-410210FCC2BA}"/>
              </a:ext>
            </a:extLst>
          </p:cNvPr>
          <p:cNvSpPr txBox="1">
            <a:spLocks/>
          </p:cNvSpPr>
          <p:nvPr/>
        </p:nvSpPr>
        <p:spPr>
          <a:xfrm>
            <a:off x="7946204" y="111463"/>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576385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B6D5E-3CA3-A8B2-4AE3-822F61821CD5}"/>
              </a:ext>
            </a:extLst>
          </p:cNvPr>
          <p:cNvSpPr>
            <a:spLocks noGrp="1"/>
          </p:cNvSpPr>
          <p:nvPr>
            <p:ph type="title"/>
          </p:nvPr>
        </p:nvSpPr>
        <p:spPr>
          <a:xfrm>
            <a:off x="3903407" y="2813053"/>
            <a:ext cx="6356248" cy="1092200"/>
          </a:xfrm>
          <a:ln>
            <a:solidFill>
              <a:schemeClr val="dk1"/>
            </a:solidFill>
          </a:ln>
        </p:spPr>
        <p:txBody>
          <a:bodyPr>
            <a:normAutofit/>
          </a:bodyPr>
          <a:lstStyle/>
          <a:p>
            <a:pPr marL="0" marR="0" algn="ctr" rtl="1">
              <a:lnSpc>
                <a:spcPct val="100000"/>
              </a:lnSpc>
              <a:spcBef>
                <a:spcPts val="0"/>
              </a:spcBef>
              <a:spcAft>
                <a:spcPts val="800"/>
              </a:spcAft>
            </a:pPr>
            <a:r>
              <a:rPr lang="ar-SA" sz="4000" b="1" kern="100" dirty="0">
                <a:effectLst/>
                <a:latin typeface="Aslam" panose="02000000000000000000" pitchFamily="2" charset="-78"/>
                <a:ea typeface="Aptos" panose="020B0004020202020204" pitchFamily="34" charset="0"/>
                <a:cs typeface="Aslam" panose="02000000000000000000" pitchFamily="2" charset="-78"/>
              </a:rPr>
              <a:t>پانچواں ہتھیار: نیک صحبت</a:t>
            </a:r>
            <a:endParaRPr lang="en-GB" sz="4000" dirty="0">
              <a:latin typeface="Aslam" panose="02000000000000000000" pitchFamily="2" charset="-78"/>
              <a:cs typeface="Aslam" panose="02000000000000000000" pitchFamily="2" charset="-78"/>
            </a:endParaRPr>
          </a:p>
        </p:txBody>
      </p:sp>
      <p:sp>
        <p:nvSpPr>
          <p:cNvPr id="5" name="Title 1">
            <a:extLst>
              <a:ext uri="{FF2B5EF4-FFF2-40B4-BE49-F238E27FC236}">
                <a16:creationId xmlns:a16="http://schemas.microsoft.com/office/drawing/2014/main" id="{70C5092A-BB18-0AFF-E931-4A937BE8E950}"/>
              </a:ext>
            </a:extLst>
          </p:cNvPr>
          <p:cNvSpPr txBox="1">
            <a:spLocks/>
          </p:cNvSpPr>
          <p:nvPr/>
        </p:nvSpPr>
        <p:spPr>
          <a:xfrm>
            <a:off x="5069654" y="1580772"/>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7624899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B6D5E-3CA3-A8B2-4AE3-822F61821CD5}"/>
              </a:ext>
            </a:extLst>
          </p:cNvPr>
          <p:cNvSpPr>
            <a:spLocks noGrp="1"/>
          </p:cNvSpPr>
          <p:nvPr>
            <p:ph type="title"/>
          </p:nvPr>
        </p:nvSpPr>
        <p:spPr>
          <a:xfrm>
            <a:off x="4381499" y="1289051"/>
            <a:ext cx="5534026" cy="1092200"/>
          </a:xfrm>
          <a:ln>
            <a:solidFill>
              <a:schemeClr val="dk1"/>
            </a:solidFill>
          </a:ln>
        </p:spPr>
        <p:txBody>
          <a:bodyPr>
            <a:normAutofit/>
          </a:bodyPr>
          <a:lstStyle/>
          <a:p>
            <a:pPr marL="0" marR="0" algn="ctr" rtl="1">
              <a:lnSpc>
                <a:spcPct val="100000"/>
              </a:lnSpc>
              <a:spcBef>
                <a:spcPts val="0"/>
              </a:spcBef>
              <a:spcAft>
                <a:spcPts val="800"/>
              </a:spcAft>
            </a:pPr>
            <a:r>
              <a:rPr lang="ar-SA" sz="3600" b="1" kern="100" dirty="0">
                <a:effectLst/>
                <a:latin typeface="Aslam" panose="02000000000000000000" pitchFamily="2" charset="-78"/>
                <a:ea typeface="Aptos" panose="020B0004020202020204" pitchFamily="34" charset="0"/>
                <a:cs typeface="Aslam" panose="02000000000000000000" pitchFamily="2" charset="-78"/>
              </a:rPr>
              <a:t>پانچواں ہتھیار: نیک صحبت</a:t>
            </a:r>
            <a:endParaRPr lang="en-GB" sz="36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255CB45D-6E29-008C-B856-636CCF93407A}"/>
              </a:ext>
            </a:extLst>
          </p:cNvPr>
          <p:cNvSpPr txBox="1">
            <a:spLocks/>
          </p:cNvSpPr>
          <p:nvPr/>
        </p:nvSpPr>
        <p:spPr>
          <a:xfrm>
            <a:off x="2695574" y="2457450"/>
            <a:ext cx="7324725" cy="3429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50000"/>
              </a:lnSpc>
            </a:pPr>
            <a:r>
              <a:rPr lang="ar-SA" sz="3600" b="1" dirty="0">
                <a:latin typeface="noorehira" panose="02000500000000020004" pitchFamily="2" charset="-78"/>
                <a:cs typeface="noorehira" panose="02000500000000020004" pitchFamily="2" charset="-78"/>
              </a:rPr>
              <a:t>عَنْ أَبِي هُرَيْرَةَ رضي الله عنه، عَنِ النَّبِيِّ ﷺ قَالَ:</a:t>
            </a:r>
            <a:endParaRPr lang="ar-SA" sz="3600" dirty="0">
              <a:latin typeface="noorehira" panose="02000500000000020004" pitchFamily="2" charset="-78"/>
              <a:cs typeface="noorehira" panose="02000500000000020004" pitchFamily="2" charset="-78"/>
            </a:endParaRPr>
          </a:p>
          <a:p>
            <a:pPr algn="r">
              <a:lnSpc>
                <a:spcPct val="150000"/>
              </a:lnSpc>
            </a:pPr>
            <a:r>
              <a:rPr lang="ar-SA" sz="5400" b="1" dirty="0">
                <a:latin typeface="noorehira" panose="02000500000000020004" pitchFamily="2" charset="-78"/>
                <a:cs typeface="noorehira" panose="02000500000000020004" pitchFamily="2" charset="-78"/>
              </a:rPr>
              <a:t>الرَّجُلُ عَلَى دِينِ خَلِيلِهِ، </a:t>
            </a:r>
            <a:endParaRPr lang="en-US" sz="5400" b="1" dirty="0">
              <a:latin typeface="noorehira" panose="02000500000000020004" pitchFamily="2" charset="-78"/>
              <a:cs typeface="noorehira" panose="02000500000000020004" pitchFamily="2" charset="-78"/>
            </a:endParaRPr>
          </a:p>
          <a:p>
            <a:pPr algn="r">
              <a:lnSpc>
                <a:spcPct val="150000"/>
              </a:lnSpc>
            </a:pPr>
            <a:r>
              <a:rPr lang="ar-SA" sz="5400" b="1" dirty="0">
                <a:latin typeface="noorehira" panose="02000500000000020004" pitchFamily="2" charset="-78"/>
                <a:cs typeface="noorehira" panose="02000500000000020004" pitchFamily="2" charset="-78"/>
              </a:rPr>
              <a:t>فَلْيَنْظُرْ أَحَدُكُمْ مَنْ يُخَالِلُ</a:t>
            </a:r>
            <a:endParaRPr lang="ar-SA" sz="5400" dirty="0">
              <a:latin typeface="noorehira" panose="02000500000000020004" pitchFamily="2" charset="-78"/>
              <a:cs typeface="noorehira" panose="02000500000000020004" pitchFamily="2" charset="-78"/>
            </a:endParaRPr>
          </a:p>
        </p:txBody>
      </p:sp>
      <p:sp>
        <p:nvSpPr>
          <p:cNvPr id="3" name="Title 1">
            <a:extLst>
              <a:ext uri="{FF2B5EF4-FFF2-40B4-BE49-F238E27FC236}">
                <a16:creationId xmlns:a16="http://schemas.microsoft.com/office/drawing/2014/main" id="{56612725-334D-2685-F2ED-9AB8E06FD775}"/>
              </a:ext>
            </a:extLst>
          </p:cNvPr>
          <p:cNvSpPr txBox="1">
            <a:spLocks/>
          </p:cNvSpPr>
          <p:nvPr/>
        </p:nvSpPr>
        <p:spPr>
          <a:xfrm>
            <a:off x="6610350" y="5705475"/>
            <a:ext cx="1685925" cy="9224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ur-PK" sz="2000" dirty="0">
                <a:latin typeface="Alvi Nastaleeq" panose="02000503000000020004" pitchFamily="2" charset="-78"/>
                <a:cs typeface="Alvi Nastaleeq" panose="02000503000000020004" pitchFamily="2" charset="-78"/>
              </a:rPr>
              <a:t>(</a:t>
            </a:r>
            <a:r>
              <a:rPr lang="ar-SA" sz="2000" kern="100" dirty="0">
                <a:latin typeface="Alvi Nastaleeq" panose="02000503000000020004" pitchFamily="2" charset="-78"/>
                <a:ea typeface="Aptos" panose="020B0004020202020204" pitchFamily="34" charset="0"/>
                <a:cs typeface="Alvi Nastaleeq" panose="02000503000000020004" pitchFamily="2" charset="-78"/>
              </a:rPr>
              <a:t>ابو داؤد، ترمذی</a:t>
            </a:r>
            <a:r>
              <a:rPr lang="ur-PK" sz="2000" kern="100" dirty="0">
                <a:latin typeface="Alvi Nastaleeq" panose="02000503000000020004" pitchFamily="2" charset="-78"/>
                <a:ea typeface="Aptos" panose="020B0004020202020204" pitchFamily="34" charset="0"/>
                <a:cs typeface="Alvi Nastaleeq" panose="02000503000000020004" pitchFamily="2" charset="-78"/>
              </a:rPr>
              <a:t>)</a:t>
            </a:r>
            <a:endParaRPr lang="en-GB" sz="2000" dirty="0">
              <a:latin typeface="Alvi Nastaleeq" panose="02000503000000020004" pitchFamily="2" charset="-78"/>
              <a:cs typeface="Alvi Nastaleeq" panose="02000503000000020004" pitchFamily="2" charset="-78"/>
            </a:endParaRPr>
          </a:p>
        </p:txBody>
      </p:sp>
      <p:sp>
        <p:nvSpPr>
          <p:cNvPr id="5" name="Title 1">
            <a:extLst>
              <a:ext uri="{FF2B5EF4-FFF2-40B4-BE49-F238E27FC236}">
                <a16:creationId xmlns:a16="http://schemas.microsoft.com/office/drawing/2014/main" id="{70C5092A-BB18-0AFF-E931-4A937BE8E950}"/>
              </a:ext>
            </a:extLst>
          </p:cNvPr>
          <p:cNvSpPr txBox="1">
            <a:spLocks/>
          </p:cNvSpPr>
          <p:nvPr/>
        </p:nvSpPr>
        <p:spPr>
          <a:xfrm>
            <a:off x="5069654" y="282913"/>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032586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B6D5E-3CA3-A8B2-4AE3-822F61821CD5}"/>
              </a:ext>
            </a:extLst>
          </p:cNvPr>
          <p:cNvSpPr>
            <a:spLocks noGrp="1"/>
          </p:cNvSpPr>
          <p:nvPr>
            <p:ph type="title"/>
          </p:nvPr>
        </p:nvSpPr>
        <p:spPr>
          <a:xfrm>
            <a:off x="5867399" y="584201"/>
            <a:ext cx="5534026" cy="1092200"/>
          </a:xfrm>
          <a:ln>
            <a:solidFill>
              <a:schemeClr val="dk1"/>
            </a:solidFill>
          </a:ln>
        </p:spPr>
        <p:txBody>
          <a:bodyPr>
            <a:normAutofit/>
          </a:bodyPr>
          <a:lstStyle/>
          <a:p>
            <a:pPr marL="0" marR="0" algn="ctr" rtl="1">
              <a:lnSpc>
                <a:spcPct val="100000"/>
              </a:lnSpc>
              <a:spcBef>
                <a:spcPts val="0"/>
              </a:spcBef>
              <a:spcAft>
                <a:spcPts val="800"/>
              </a:spcAft>
            </a:pPr>
            <a:r>
              <a:rPr lang="ar-SA" sz="3600" b="1" kern="100" dirty="0">
                <a:effectLst/>
                <a:latin typeface="Aslam" panose="02000000000000000000" pitchFamily="2" charset="-78"/>
                <a:ea typeface="Aptos" panose="020B0004020202020204" pitchFamily="34" charset="0"/>
                <a:cs typeface="Aslam" panose="02000000000000000000" pitchFamily="2" charset="-78"/>
              </a:rPr>
              <a:t>پانچواں ہتھیار: نیک صحبت</a:t>
            </a:r>
            <a:endParaRPr lang="en-GB" sz="36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255CB45D-6E29-008C-B856-636CCF93407A}"/>
              </a:ext>
            </a:extLst>
          </p:cNvPr>
          <p:cNvSpPr txBox="1">
            <a:spLocks/>
          </p:cNvSpPr>
          <p:nvPr/>
        </p:nvSpPr>
        <p:spPr>
          <a:xfrm>
            <a:off x="990600" y="1752600"/>
            <a:ext cx="10515600" cy="240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50000"/>
              </a:lnSpc>
            </a:pPr>
            <a:r>
              <a:rPr lang="ar-SA" sz="3200" b="1" dirty="0">
                <a:latin typeface="noorehira" panose="02000500000000020004" pitchFamily="2" charset="-78"/>
                <a:cs typeface="noorehira" panose="02000500000000020004" pitchFamily="2" charset="-78"/>
              </a:rPr>
              <a:t>عَنْ أَبِي هُرَيْرَةَ رضي الله عنه، عَنِ النَّبِيِّ ﷺ قَالَ:</a:t>
            </a:r>
            <a:endParaRPr lang="ar-SA" sz="3200" dirty="0">
              <a:latin typeface="noorehira" panose="02000500000000020004" pitchFamily="2" charset="-78"/>
              <a:cs typeface="noorehira" panose="02000500000000020004" pitchFamily="2" charset="-78"/>
            </a:endParaRPr>
          </a:p>
          <a:p>
            <a:pPr algn="r">
              <a:lnSpc>
                <a:spcPct val="150000"/>
              </a:lnSpc>
            </a:pPr>
            <a:r>
              <a:rPr lang="ar-SA" b="1" dirty="0">
                <a:latin typeface="noorehira" panose="02000500000000020004" pitchFamily="2" charset="-78"/>
                <a:cs typeface="noorehira" panose="02000500000000020004" pitchFamily="2" charset="-78"/>
              </a:rPr>
              <a:t>الرَّجُلُ عَلَى دِينِ خَلِيلِهِ، فَلْيَنْظُرْ أَحَدُكُمْ مَنْ يُخَالِلُ</a:t>
            </a:r>
            <a:endParaRPr lang="ar-SA" dirty="0">
              <a:latin typeface="noorehira" panose="02000500000000020004" pitchFamily="2" charset="-78"/>
              <a:cs typeface="noorehira" panose="02000500000000020004" pitchFamily="2" charset="-78"/>
            </a:endParaRPr>
          </a:p>
        </p:txBody>
      </p:sp>
      <p:sp>
        <p:nvSpPr>
          <p:cNvPr id="6" name="Title 1">
            <a:extLst>
              <a:ext uri="{FF2B5EF4-FFF2-40B4-BE49-F238E27FC236}">
                <a16:creationId xmlns:a16="http://schemas.microsoft.com/office/drawing/2014/main" id="{319592A9-EBB6-85A5-DB1C-1A62BB87A855}"/>
              </a:ext>
            </a:extLst>
          </p:cNvPr>
          <p:cNvSpPr txBox="1">
            <a:spLocks/>
          </p:cNvSpPr>
          <p:nvPr/>
        </p:nvSpPr>
        <p:spPr>
          <a:xfrm>
            <a:off x="3467100" y="4168907"/>
            <a:ext cx="859155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ar-SA" sz="4000" dirty="0">
                <a:latin typeface="Alvi Nastaleeq" panose="02000503000000020004" pitchFamily="2" charset="-78"/>
                <a:cs typeface="Alvi Nastaleeq" panose="02000503000000020004" pitchFamily="2" charset="-78"/>
              </a:rPr>
              <a:t>آدمی اپنے  دوست کے دین (طرزِ فکر، روش اور کردار) پر ہوتا ہے، </a:t>
            </a:r>
            <a:endParaRPr lang="en-US" sz="4000" dirty="0">
              <a:latin typeface="Alvi Nastaleeq" panose="02000503000000020004" pitchFamily="2" charset="-78"/>
              <a:cs typeface="Alvi Nastaleeq" panose="02000503000000020004" pitchFamily="2" charset="-78"/>
            </a:endParaRPr>
          </a:p>
          <a:p>
            <a:pPr algn="ctr" rtl="1">
              <a:lnSpc>
                <a:spcPct val="115000"/>
              </a:lnSpc>
              <a:spcBef>
                <a:spcPts val="0"/>
              </a:spcBef>
              <a:spcAft>
                <a:spcPts val="800"/>
              </a:spcAft>
            </a:pPr>
            <a:r>
              <a:rPr lang="ar-SA" sz="4000" dirty="0">
                <a:latin typeface="Alvi Nastaleeq" panose="02000503000000020004" pitchFamily="2" charset="-78"/>
                <a:cs typeface="Alvi Nastaleeq" panose="02000503000000020004" pitchFamily="2" charset="-78"/>
              </a:rPr>
              <a:t>لہٰذا تم میں سے ہر ایک کو دیکھنا چاہیے کہ وہ کس کو اپنا دوست بناتا ہے۔</a:t>
            </a:r>
            <a:endParaRPr lang="en-GB" sz="4000" dirty="0">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56612725-334D-2685-F2ED-9AB8E06FD775}"/>
              </a:ext>
            </a:extLst>
          </p:cNvPr>
          <p:cNvSpPr txBox="1">
            <a:spLocks/>
          </p:cNvSpPr>
          <p:nvPr/>
        </p:nvSpPr>
        <p:spPr>
          <a:xfrm>
            <a:off x="6819900" y="5581650"/>
            <a:ext cx="1685925" cy="9224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ur-PK" sz="2000" dirty="0">
                <a:latin typeface="Alvi Nastaleeq" panose="02000503000000020004" pitchFamily="2" charset="-78"/>
                <a:cs typeface="Alvi Nastaleeq" panose="02000503000000020004" pitchFamily="2" charset="-78"/>
              </a:rPr>
              <a:t>(</a:t>
            </a:r>
            <a:r>
              <a:rPr lang="ar-SA" sz="2000" kern="100" dirty="0">
                <a:latin typeface="Alvi Nastaleeq" panose="02000503000000020004" pitchFamily="2" charset="-78"/>
                <a:ea typeface="Aptos" panose="020B0004020202020204" pitchFamily="34" charset="0"/>
                <a:cs typeface="Alvi Nastaleeq" panose="02000503000000020004" pitchFamily="2" charset="-78"/>
              </a:rPr>
              <a:t>ابو داؤد، ترمذی</a:t>
            </a:r>
            <a:r>
              <a:rPr lang="ur-PK" sz="2000" kern="100" dirty="0">
                <a:latin typeface="Alvi Nastaleeq" panose="02000503000000020004" pitchFamily="2" charset="-78"/>
                <a:ea typeface="Aptos" panose="020B0004020202020204" pitchFamily="34" charset="0"/>
                <a:cs typeface="Alvi Nastaleeq" panose="02000503000000020004" pitchFamily="2" charset="-78"/>
              </a:rPr>
              <a:t>)</a:t>
            </a:r>
            <a:endParaRPr lang="en-GB" sz="2000" dirty="0">
              <a:latin typeface="Alvi Nastaleeq" panose="02000503000000020004" pitchFamily="2" charset="-78"/>
              <a:cs typeface="Alvi Nastaleeq" panose="02000503000000020004" pitchFamily="2" charset="-78"/>
            </a:endParaRPr>
          </a:p>
        </p:txBody>
      </p:sp>
      <p:sp>
        <p:nvSpPr>
          <p:cNvPr id="5" name="Title 1">
            <a:extLst>
              <a:ext uri="{FF2B5EF4-FFF2-40B4-BE49-F238E27FC236}">
                <a16:creationId xmlns:a16="http://schemas.microsoft.com/office/drawing/2014/main" id="{045A50BE-86F3-A34C-F11C-8335F1516277}"/>
              </a:ext>
            </a:extLst>
          </p:cNvPr>
          <p:cNvSpPr txBox="1">
            <a:spLocks/>
          </p:cNvSpPr>
          <p:nvPr/>
        </p:nvSpPr>
        <p:spPr>
          <a:xfrm>
            <a:off x="478604" y="416263"/>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6160106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56155-7C8A-FE68-5DAC-6482EC0B86C8}"/>
              </a:ext>
            </a:extLst>
          </p:cNvPr>
          <p:cNvSpPr>
            <a:spLocks noGrp="1"/>
          </p:cNvSpPr>
          <p:nvPr>
            <p:ph type="title"/>
          </p:nvPr>
        </p:nvSpPr>
        <p:spPr>
          <a:xfrm>
            <a:off x="6249640" y="2729789"/>
            <a:ext cx="4552950" cy="968375"/>
          </a:xfrm>
        </p:spPr>
        <p:style>
          <a:lnRef idx="2">
            <a:schemeClr val="dk1"/>
          </a:lnRef>
          <a:fillRef idx="1">
            <a:schemeClr val="lt1"/>
          </a:fillRef>
          <a:effectRef idx="0">
            <a:schemeClr val="dk1"/>
          </a:effectRef>
          <a:fontRef idx="minor">
            <a:schemeClr val="dk1"/>
          </a:fontRef>
        </p:style>
        <p:txBody>
          <a:bodyPr>
            <a:normAutofit/>
          </a:bodyPr>
          <a:lstStyle/>
          <a:p>
            <a:pPr algn="ctr" rtl="1"/>
            <a:r>
              <a:rPr lang="ar-SA" sz="4000" b="1" kern="100" dirty="0">
                <a:effectLst/>
                <a:latin typeface="Aslam" panose="02000000000000000000" pitchFamily="2" charset="-78"/>
                <a:ea typeface="Aptos" panose="020B0004020202020204" pitchFamily="34" charset="0"/>
                <a:cs typeface="Aslam" panose="02000000000000000000" pitchFamily="2" charset="-78"/>
              </a:rPr>
              <a:t>چھٹا ہتھیار:</a:t>
            </a:r>
            <a:r>
              <a:rPr lang="en-US" sz="4000" b="1" kern="100" dirty="0">
                <a:effectLst/>
                <a:latin typeface="Aslam" panose="02000000000000000000" pitchFamily="2" charset="-78"/>
                <a:ea typeface="Aptos" panose="020B0004020202020204" pitchFamily="34" charset="0"/>
                <a:cs typeface="Aslam" panose="02000000000000000000" pitchFamily="2" charset="-78"/>
              </a:rPr>
              <a:t>        </a:t>
            </a:r>
            <a:r>
              <a:rPr lang="ar-SA" sz="4000" b="1" kern="100" dirty="0">
                <a:effectLst/>
                <a:latin typeface="Aslam" panose="02000000000000000000" pitchFamily="2" charset="-78"/>
                <a:ea typeface="Aptos" panose="020B0004020202020204" pitchFamily="34" charset="0"/>
                <a:cs typeface="Aslam" panose="02000000000000000000" pitchFamily="2" charset="-78"/>
              </a:rPr>
              <a:t> توبہ</a:t>
            </a:r>
            <a:endParaRPr lang="en-GB" sz="4000" b="1" dirty="0">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4AED06FE-54DE-AE89-62D6-71CBF69A63D8}"/>
              </a:ext>
            </a:extLst>
          </p:cNvPr>
          <p:cNvSpPr txBox="1">
            <a:spLocks/>
          </p:cNvSpPr>
          <p:nvPr/>
        </p:nvSpPr>
        <p:spPr>
          <a:xfrm>
            <a:off x="6426220" y="1574612"/>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55426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56155-7C8A-FE68-5DAC-6482EC0B86C8}"/>
              </a:ext>
            </a:extLst>
          </p:cNvPr>
          <p:cNvSpPr>
            <a:spLocks noGrp="1"/>
          </p:cNvSpPr>
          <p:nvPr>
            <p:ph type="title"/>
          </p:nvPr>
        </p:nvSpPr>
        <p:spPr>
          <a:xfrm>
            <a:off x="3392128" y="212725"/>
            <a:ext cx="3713521" cy="968375"/>
          </a:xfrm>
        </p:spPr>
        <p:style>
          <a:lnRef idx="2">
            <a:schemeClr val="dk1"/>
          </a:lnRef>
          <a:fillRef idx="1">
            <a:schemeClr val="lt1"/>
          </a:fillRef>
          <a:effectRef idx="0">
            <a:schemeClr val="dk1"/>
          </a:effectRef>
          <a:fontRef idx="minor">
            <a:schemeClr val="dk1"/>
          </a:fontRef>
        </p:style>
        <p:txBody>
          <a:bodyPr>
            <a:normAutofit/>
          </a:bodyPr>
          <a:lstStyle/>
          <a:p>
            <a:pPr algn="ctr" rtl="1"/>
            <a:r>
              <a:rPr lang="ar-SA" sz="3600" b="1" kern="100" dirty="0">
                <a:effectLst/>
                <a:latin typeface="Aslam" panose="02000000000000000000" pitchFamily="2" charset="-78"/>
                <a:ea typeface="Aptos" panose="020B0004020202020204" pitchFamily="34" charset="0"/>
                <a:cs typeface="Aslam" panose="02000000000000000000" pitchFamily="2" charset="-78"/>
              </a:rPr>
              <a:t>چھٹا ہتھیار:</a:t>
            </a:r>
            <a:r>
              <a:rPr lang="en-US" sz="3600" b="1" kern="100" dirty="0">
                <a:effectLst/>
                <a:latin typeface="Aslam" panose="02000000000000000000" pitchFamily="2" charset="-78"/>
                <a:ea typeface="Aptos" panose="020B0004020202020204" pitchFamily="34" charset="0"/>
                <a:cs typeface="Aslam" panose="02000000000000000000" pitchFamily="2" charset="-78"/>
              </a:rPr>
              <a:t>        </a:t>
            </a:r>
            <a:r>
              <a:rPr lang="ar-SA" sz="3600" b="1" kern="100" dirty="0">
                <a:effectLst/>
                <a:latin typeface="Aslam" panose="02000000000000000000" pitchFamily="2" charset="-78"/>
                <a:ea typeface="Aptos" panose="020B0004020202020204" pitchFamily="34" charset="0"/>
                <a:cs typeface="Aslam" panose="02000000000000000000" pitchFamily="2" charset="-78"/>
              </a:rPr>
              <a:t> توبہ</a:t>
            </a:r>
            <a:endParaRPr lang="en-GB" sz="3600" b="1"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76695EAD-F94D-3F6C-B9E2-BCE7F084AE12}"/>
              </a:ext>
            </a:extLst>
          </p:cNvPr>
          <p:cNvSpPr txBox="1">
            <a:spLocks/>
          </p:cNvSpPr>
          <p:nvPr/>
        </p:nvSpPr>
        <p:spPr>
          <a:xfrm>
            <a:off x="4676774" y="1858217"/>
            <a:ext cx="6829425" cy="3149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یہ</a:t>
            </a:r>
            <a:r>
              <a:rPr lang="ur-PK"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 </a:t>
            </a:r>
            <a:r>
              <a:rPr lang="ar-SA"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وہ ہتھیار ہے</a:t>
            </a:r>
            <a:r>
              <a:rPr lang="en-GB"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a:t>
            </a:r>
            <a:endParaRPr lang="ur-PK"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جس سے</a:t>
            </a:r>
            <a:r>
              <a:rPr lang="en-GB"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a:t>
            </a:r>
            <a:endParaRPr lang="ur-PK"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ur-PK"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شیط</a:t>
            </a:r>
            <a:r>
              <a:rPr lang="ar-SA"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ان سب سے زیادہ خوف کھاتا ہے۔</a:t>
            </a:r>
            <a:endParaRPr lang="ur-PK"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کیونکہ</a:t>
            </a:r>
            <a:r>
              <a:rPr lang="ur-PK"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 </a:t>
            </a:r>
            <a:r>
              <a:rPr lang="ar-SA"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وہ جتنی محنت سے</a:t>
            </a:r>
            <a:r>
              <a:rPr lang="en-GB"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a:t>
            </a:r>
            <a:endParaRPr lang="ur-PK"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آپ کو گراتا ہے</a:t>
            </a:r>
            <a:r>
              <a:rPr lang="en-GB"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a:t>
            </a:r>
            <a:endParaRPr lang="ur-PK"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ایک سچی توبہ</a:t>
            </a:r>
            <a:r>
              <a:rPr lang="en-GB"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a:t>
            </a:r>
          </a:p>
          <a:p>
            <a:pPr marL="0" marR="0" algn="r" rtl="1">
              <a:lnSpc>
                <a:spcPct val="115000"/>
              </a:lnSpc>
              <a:spcBef>
                <a:spcPts val="0"/>
              </a:spcBef>
              <a:spcAft>
                <a:spcPts val="800"/>
              </a:spcAft>
            </a:pPr>
            <a:r>
              <a:rPr lang="ar-SA"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rPr>
              <a:t>اس کی ساری محنت ضائع کر دیتی ہے۔</a:t>
            </a:r>
            <a:endParaRPr lang="en-GB" sz="4000" b="1" kern="100" dirty="0">
              <a:effectLst>
                <a:glow rad="101600">
                  <a:schemeClr val="bg1">
                    <a:alpha val="60000"/>
                  </a:schemeClr>
                </a:glow>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3" name="Title 1">
            <a:extLst>
              <a:ext uri="{FF2B5EF4-FFF2-40B4-BE49-F238E27FC236}">
                <a16:creationId xmlns:a16="http://schemas.microsoft.com/office/drawing/2014/main" id="{4AED06FE-54DE-AE89-62D6-71CBF69A63D8}"/>
              </a:ext>
            </a:extLst>
          </p:cNvPr>
          <p:cNvSpPr txBox="1">
            <a:spLocks/>
          </p:cNvSpPr>
          <p:nvPr/>
        </p:nvSpPr>
        <p:spPr>
          <a:xfrm>
            <a:off x="202379" y="5959813"/>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6563124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7675C-CCF5-A0FE-B1ED-1F0360B9693C}"/>
              </a:ext>
            </a:extLst>
          </p:cNvPr>
          <p:cNvSpPr>
            <a:spLocks noGrp="1"/>
          </p:cNvSpPr>
          <p:nvPr>
            <p:ph type="title"/>
          </p:nvPr>
        </p:nvSpPr>
        <p:spPr>
          <a:xfrm>
            <a:off x="707922" y="2770039"/>
            <a:ext cx="4560938" cy="1074378"/>
          </a:xfrm>
          <a:ln>
            <a:solidFill>
              <a:schemeClr val="bg1"/>
            </a:solidFill>
          </a:ln>
        </p:spPr>
        <p:txBody>
          <a:bodyPr>
            <a:normAutofit/>
          </a:bodyPr>
          <a:lstStyle/>
          <a:p>
            <a:pPr algn="ctr" rtl="1"/>
            <a:r>
              <a:rPr lang="ar-SA" sz="4000" b="1"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ساتواں ہتھیار: دعا</a:t>
            </a:r>
            <a:endParaRPr lang="en-GB" sz="4000" dirty="0">
              <a:solidFill>
                <a:schemeClr val="bg1"/>
              </a:solidFill>
              <a:latin typeface="Aslam" panose="02000000000000000000" pitchFamily="2" charset="-78"/>
              <a:cs typeface="Aslam" panose="02000000000000000000" pitchFamily="2" charset="-78"/>
            </a:endParaRPr>
          </a:p>
        </p:txBody>
      </p:sp>
      <p:sp>
        <p:nvSpPr>
          <p:cNvPr id="3" name="Title 1">
            <a:extLst>
              <a:ext uri="{FF2B5EF4-FFF2-40B4-BE49-F238E27FC236}">
                <a16:creationId xmlns:a16="http://schemas.microsoft.com/office/drawing/2014/main" id="{ABFBBC71-0B8C-2540-A8BB-EA6B34DBEBF5}"/>
              </a:ext>
            </a:extLst>
          </p:cNvPr>
          <p:cNvSpPr txBox="1">
            <a:spLocks/>
          </p:cNvSpPr>
          <p:nvPr/>
        </p:nvSpPr>
        <p:spPr>
          <a:xfrm>
            <a:off x="941310" y="1520550"/>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876001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7675C-CCF5-A0FE-B1ED-1F0360B9693C}"/>
              </a:ext>
            </a:extLst>
          </p:cNvPr>
          <p:cNvSpPr>
            <a:spLocks noGrp="1"/>
          </p:cNvSpPr>
          <p:nvPr>
            <p:ph type="title"/>
          </p:nvPr>
        </p:nvSpPr>
        <p:spPr>
          <a:xfrm>
            <a:off x="1514474" y="488951"/>
            <a:ext cx="4010025" cy="931830"/>
          </a:xfrm>
          <a:ln>
            <a:solidFill>
              <a:schemeClr val="bg1"/>
            </a:solidFill>
          </a:ln>
        </p:spPr>
        <p:txBody>
          <a:bodyPr>
            <a:normAutofit/>
          </a:bodyPr>
          <a:lstStyle/>
          <a:p>
            <a:pPr algn="ctr" rtl="1"/>
            <a:r>
              <a:rPr lang="ar-SA" sz="3600" b="1"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ساتواں ہتھیار: دعا</a:t>
            </a:r>
            <a:endParaRPr lang="en-GB" sz="3600" dirty="0">
              <a:solidFill>
                <a:schemeClr val="bg1"/>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CC8F6D99-44B7-E13D-6921-6D3C0E8222EE}"/>
              </a:ext>
            </a:extLst>
          </p:cNvPr>
          <p:cNvSpPr txBox="1">
            <a:spLocks/>
          </p:cNvSpPr>
          <p:nvPr/>
        </p:nvSpPr>
        <p:spPr>
          <a:xfrm>
            <a:off x="47624" y="2650542"/>
            <a:ext cx="5724525" cy="267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30000"/>
              </a:lnSpc>
              <a:spcBef>
                <a:spcPts val="0"/>
              </a:spcBef>
              <a:spcAft>
                <a:spcPts val="800"/>
              </a:spcAft>
            </a:pP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رسول اللہ ﷺ</a:t>
            </a:r>
            <a:r>
              <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30000"/>
              </a:lnSpc>
              <a:spcBef>
                <a:spcPts val="0"/>
              </a:spcBef>
              <a:spcAft>
                <a:spcPts val="800"/>
              </a:spcAft>
            </a:pPr>
            <a:r>
              <a:rPr lang="ur-PK"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ج</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 معصوم</a:t>
            </a:r>
            <a:r>
              <a:rPr lang="ur-PK"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عن الخطاء</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تھے</a:t>
            </a:r>
            <a:r>
              <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30000"/>
              </a:lnSpc>
              <a:spcBef>
                <a:spcPts val="0"/>
              </a:spcBef>
              <a:spcAft>
                <a:spcPts val="800"/>
              </a:spcAft>
            </a:pP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وہ بھی دعا کرتے تھے</a:t>
            </a:r>
            <a:r>
              <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30000"/>
              </a:lnSpc>
              <a:spcBef>
                <a:spcPts val="0"/>
              </a:spcBef>
              <a:spcAft>
                <a:spcPts val="800"/>
              </a:spcAft>
            </a:pPr>
            <a:r>
              <a:rPr lang="ar-SA" sz="4000" b="1" kern="100" dirty="0">
                <a:solidFill>
                  <a:srgbClr val="FFFF00"/>
                </a:solidFill>
                <a:effectLst/>
                <a:latin typeface="noorehira" panose="02000500000000020004" pitchFamily="2" charset="-78"/>
                <a:ea typeface="Aptos" panose="020B0004020202020204" pitchFamily="34" charset="0"/>
                <a:cs typeface="noorehira" panose="02000500000000020004" pitchFamily="2" charset="-78"/>
              </a:rPr>
              <a:t>يَا مُقَلِّبَ الْقُلُوبِ ثَبِّتْ قَلْبِي عَلَى دِينِكَ</a:t>
            </a:r>
            <a:endParaRPr lang="ur-PK" sz="4000" b="1"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30000"/>
              </a:lnSpc>
              <a:spcBef>
                <a:spcPts val="0"/>
              </a:spcBef>
              <a:spcAft>
                <a:spcPts val="800"/>
              </a:spcAft>
            </a:pP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تو</a:t>
            </a:r>
            <a:r>
              <a:rPr lang="ur-PK"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ہمی</a:t>
            </a:r>
            <a:r>
              <a:rPr lang="ur-PK"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ں </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اس دعا کی</a:t>
            </a:r>
            <a:r>
              <a:rPr lang="ur-PK"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rPr>
              <a:t>کتنی زیادہ ضرورت ہے۔</a:t>
            </a:r>
            <a:endParaRPr lang="en-GB" sz="4000" kern="100" dirty="0">
              <a:solidFill>
                <a:schemeClr val="bg1"/>
              </a:solidFill>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3" name="Title 1">
            <a:extLst>
              <a:ext uri="{FF2B5EF4-FFF2-40B4-BE49-F238E27FC236}">
                <a16:creationId xmlns:a16="http://schemas.microsoft.com/office/drawing/2014/main" id="{ABFBBC71-0B8C-2540-A8BB-EA6B34DBEBF5}"/>
              </a:ext>
            </a:extLst>
          </p:cNvPr>
          <p:cNvSpPr txBox="1">
            <a:spLocks/>
          </p:cNvSpPr>
          <p:nvPr/>
        </p:nvSpPr>
        <p:spPr>
          <a:xfrm>
            <a:off x="7774754" y="321013"/>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94773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DEE08-74B1-FA70-0BEE-9E4FD18408E8}"/>
              </a:ext>
            </a:extLst>
          </p:cNvPr>
          <p:cNvSpPr>
            <a:spLocks noGrp="1"/>
          </p:cNvSpPr>
          <p:nvPr>
            <p:ph type="title"/>
          </p:nvPr>
        </p:nvSpPr>
        <p:spPr>
          <a:xfrm>
            <a:off x="838200" y="365126"/>
            <a:ext cx="10515600" cy="1118442"/>
          </a:xfrm>
        </p:spPr>
        <p:txBody>
          <a:bodyPr>
            <a:noAutofit/>
          </a:bodyPr>
          <a:lstStyle/>
          <a:p>
            <a:pPr marL="0" marR="0" algn="r" rtl="1">
              <a:lnSpc>
                <a:spcPct val="115000"/>
              </a:lnSpc>
              <a:spcBef>
                <a:spcPts val="0"/>
              </a:spcBef>
              <a:spcAft>
                <a:spcPts val="800"/>
              </a:spcAft>
            </a:pPr>
            <a:r>
              <a:rPr lang="ar-SA" sz="36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قرآن ک</a:t>
            </a:r>
            <a:r>
              <a:rPr lang="ur-PK" sz="36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ا پہلا</a:t>
            </a:r>
            <a:r>
              <a:rPr lang="ar-SA" sz="36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انسانی واقع</a:t>
            </a:r>
            <a:r>
              <a:rPr lang="ur-PK" sz="3600" kern="100" dirty="0">
                <a:solidFill>
                  <a:schemeClr val="bg1"/>
                </a:solidFill>
                <a:effectLst/>
                <a:latin typeface="Aslam" panose="02000000000000000000" pitchFamily="2" charset="-78"/>
                <a:ea typeface="Aptos" panose="020B0004020202020204" pitchFamily="34" charset="0"/>
                <a:cs typeface="Aslam" panose="02000000000000000000" pitchFamily="2" charset="-78"/>
              </a:rPr>
              <a:t>ہ</a:t>
            </a:r>
            <a:endParaRPr lang="en-GB" sz="3600" dirty="0">
              <a:solidFill>
                <a:schemeClr val="bg1"/>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3264884F-14FC-4648-CB0C-766CA115F5D2}"/>
              </a:ext>
            </a:extLst>
          </p:cNvPr>
          <p:cNvSpPr txBox="1">
            <a:spLocks/>
          </p:cNvSpPr>
          <p:nvPr/>
        </p:nvSpPr>
        <p:spPr>
          <a:xfrm>
            <a:off x="1502228" y="1632857"/>
            <a:ext cx="8333792" cy="27431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5000"/>
              </a:lnSpc>
              <a:spcBef>
                <a:spcPts val="0"/>
              </a:spcBef>
              <a:spcAft>
                <a:spcPts val="800"/>
              </a:spcAft>
            </a:pPr>
            <a:r>
              <a:rPr lang="ar-SA"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انسان اور شیطان کی پہلی ملاقات میں</a:t>
            </a:r>
            <a:r>
              <a:rPr lang="en-GB"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ar-SA"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اللہ نے وہ سارے اصول رکھ دیے</a:t>
            </a:r>
            <a:r>
              <a:rPr lang="en-GB"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a:t>
            </a:r>
            <a:endParaRPr lang="ur-PK"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endParaRPr>
          </a:p>
          <a:p>
            <a:pPr algn="r" rtl="1">
              <a:lnSpc>
                <a:spcPct val="115000"/>
              </a:lnSpc>
              <a:spcBef>
                <a:spcPts val="0"/>
              </a:spcBef>
              <a:spcAft>
                <a:spcPts val="800"/>
              </a:spcAft>
            </a:pPr>
            <a:r>
              <a:rPr lang="ar-SA" sz="4000" kern="100" dirty="0">
                <a:solidFill>
                  <a:schemeClr val="bg1"/>
                </a:solidFill>
                <a:latin typeface="Alvi Nastaleeq" panose="02000503000000020004" pitchFamily="2" charset="-78"/>
                <a:ea typeface="Aptos" panose="020B0004020202020204" pitchFamily="34" charset="0"/>
                <a:cs typeface="Alvi Nastaleeq" panose="02000503000000020004" pitchFamily="2" charset="-78"/>
              </a:rPr>
              <a:t>جو قیامت تک ہر انسان کی زندگی میں دہرائے جائیں گے۔</a:t>
            </a:r>
            <a:endParaRPr lang="en-GB" sz="4000" dirty="0">
              <a:solidFill>
                <a:schemeClr val="bg1"/>
              </a:solidFill>
            </a:endParaRPr>
          </a:p>
        </p:txBody>
      </p:sp>
      <p:sp>
        <p:nvSpPr>
          <p:cNvPr id="5" name="Title 1">
            <a:extLst>
              <a:ext uri="{FF2B5EF4-FFF2-40B4-BE49-F238E27FC236}">
                <a16:creationId xmlns:a16="http://schemas.microsoft.com/office/drawing/2014/main" id="{04EAF9B9-6998-0394-2207-7B3D0F12BBC8}"/>
              </a:ext>
            </a:extLst>
          </p:cNvPr>
          <p:cNvSpPr txBox="1">
            <a:spLocks/>
          </p:cNvSpPr>
          <p:nvPr/>
        </p:nvSpPr>
        <p:spPr>
          <a:xfrm>
            <a:off x="273696" y="4514139"/>
            <a:ext cx="8333793" cy="1978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5000"/>
              </a:lnSpc>
              <a:spcBef>
                <a:spcPts val="0"/>
              </a:spcBef>
              <a:spcAft>
                <a:spcPts val="800"/>
              </a:spcAft>
            </a:pPr>
            <a:r>
              <a:rPr lang="ur-PK" sz="3600" kern="100" dirty="0">
                <a:solidFill>
                  <a:schemeClr val="bg1"/>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کیا یہ </a:t>
            </a:r>
            <a:r>
              <a:rPr lang="ar-SA" sz="3600" kern="100" dirty="0">
                <a:solidFill>
                  <a:schemeClr val="bg1"/>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سیدنا آدم علیہ السلام کی کہانی</a:t>
            </a:r>
            <a:r>
              <a:rPr lang="ur-PK" sz="3600" kern="100" dirty="0">
                <a:solidFill>
                  <a:schemeClr val="bg1"/>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 ہے؟</a:t>
            </a:r>
          </a:p>
          <a:p>
            <a:pPr algn="r" rtl="1">
              <a:lnSpc>
                <a:spcPct val="115000"/>
              </a:lnSpc>
              <a:spcBef>
                <a:spcPts val="0"/>
              </a:spcBef>
              <a:spcAft>
                <a:spcPts val="800"/>
              </a:spcAft>
            </a:pPr>
            <a:r>
              <a:rPr lang="ur-PK" sz="3600" kern="100" dirty="0">
                <a:solidFill>
                  <a:schemeClr val="bg1"/>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نہیں! یہ </a:t>
            </a:r>
            <a:r>
              <a:rPr lang="ar-SA" sz="3600" kern="100" dirty="0">
                <a:solidFill>
                  <a:schemeClr val="bg1"/>
                </a:solidFill>
                <a:effectLst>
                  <a:glow rad="101600">
                    <a:schemeClr val="tx1">
                      <a:alpha val="60000"/>
                    </a:schemeClr>
                  </a:glow>
                </a:effectLst>
                <a:latin typeface="Aslam" panose="02000000000000000000" pitchFamily="2" charset="-78"/>
                <a:ea typeface="Aptos" panose="020B0004020202020204" pitchFamily="34" charset="0"/>
                <a:cs typeface="Aslam" panose="02000000000000000000" pitchFamily="2" charset="-78"/>
              </a:rPr>
              <a:t>میرے اور آپ کے ہر دن کی داستان ہے۔</a:t>
            </a:r>
            <a:endParaRPr lang="en-GB" sz="3600" dirty="0">
              <a:solidFill>
                <a:schemeClr val="bg1"/>
              </a:solidFill>
              <a:effectLst>
                <a:glow rad="101600">
                  <a:schemeClr val="tx1">
                    <a:alpha val="60000"/>
                  </a:schemeClr>
                </a:glow>
              </a:effectLst>
              <a:latin typeface="Aslam" panose="02000000000000000000" pitchFamily="2" charset="-78"/>
              <a:cs typeface="Aslam" panose="02000000000000000000" pitchFamily="2" charset="-78"/>
            </a:endParaRPr>
          </a:p>
        </p:txBody>
      </p:sp>
    </p:spTree>
    <p:extLst>
      <p:ext uri="{BB962C8B-B14F-4D97-AF65-F5344CB8AC3E}">
        <p14:creationId xmlns:p14="http://schemas.microsoft.com/office/powerpoint/2010/main" val="27769308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BA271-3690-58EF-7143-7C0A98366FA2}"/>
              </a:ext>
            </a:extLst>
          </p:cNvPr>
          <p:cNvSpPr>
            <a:spLocks noGrp="1"/>
          </p:cNvSpPr>
          <p:nvPr>
            <p:ph type="title"/>
          </p:nvPr>
        </p:nvSpPr>
        <p:spPr>
          <a:xfrm>
            <a:off x="3152775" y="2369652"/>
            <a:ext cx="6210300" cy="1325563"/>
          </a:xfrm>
          <a:ln>
            <a:solidFill>
              <a:srgbClr val="FFFF00"/>
            </a:solidFill>
          </a:ln>
        </p:spPr>
        <p:txBody>
          <a:bodyPr>
            <a:normAutofit/>
          </a:bodyPr>
          <a:lstStyle/>
          <a:p>
            <a:pPr algn="ctr" rtl="1">
              <a:lnSpc>
                <a:spcPct val="100000"/>
              </a:lnSpc>
            </a:pPr>
            <a:r>
              <a:rPr lang="ar-SA" sz="4000" b="1"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قیامت کے دن</a:t>
            </a:r>
            <a:r>
              <a:rPr lang="en-US" sz="4000" b="1"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b="1"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شیطان کیا کہے گا؟</a:t>
            </a:r>
            <a:endParaRPr lang="en-GB" sz="4000" dirty="0">
              <a:solidFill>
                <a:srgbClr val="FFFF00"/>
              </a:solidFill>
            </a:endParaRPr>
          </a:p>
        </p:txBody>
      </p:sp>
      <p:sp>
        <p:nvSpPr>
          <p:cNvPr id="3" name="Title 1">
            <a:extLst>
              <a:ext uri="{FF2B5EF4-FFF2-40B4-BE49-F238E27FC236}">
                <a16:creationId xmlns:a16="http://schemas.microsoft.com/office/drawing/2014/main" id="{B85C992D-154D-5044-36CF-0ED01FAC4C21}"/>
              </a:ext>
            </a:extLst>
          </p:cNvPr>
          <p:cNvSpPr txBox="1">
            <a:spLocks/>
          </p:cNvSpPr>
          <p:nvPr/>
        </p:nvSpPr>
        <p:spPr>
          <a:xfrm>
            <a:off x="4173139" y="1235414"/>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39356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79E56-C28B-8F95-4F9B-A22D47AEA871}"/>
              </a:ext>
            </a:extLst>
          </p:cNvPr>
          <p:cNvSpPr>
            <a:spLocks noGrp="1"/>
          </p:cNvSpPr>
          <p:nvPr>
            <p:ph type="title"/>
          </p:nvPr>
        </p:nvSpPr>
        <p:spPr>
          <a:xfrm>
            <a:off x="838200" y="400051"/>
            <a:ext cx="10515600" cy="6124574"/>
          </a:xfrm>
        </p:spPr>
        <p:txBody>
          <a:bodyPr>
            <a:noAutofit/>
          </a:bodyPr>
          <a:lstStyle/>
          <a:p>
            <a:pPr algn="ctr" rtl="1">
              <a:lnSpc>
                <a:spcPct val="120000"/>
              </a:lnSpc>
            </a:pPr>
            <a:r>
              <a:rPr lang="ar-SA" sz="54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وَ قَالَ  الشَّیۡطٰنُ لَمَّا قُضِیَ الۡاَمۡرُ اِنَّ اللّٰہَ وَعَدَکُمۡ </a:t>
            </a:r>
            <a:br>
              <a:rPr lang="en-US" sz="54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br>
            <a:r>
              <a:rPr lang="ar-SA" sz="54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وَعۡدَ الۡحَقِّ وَ وَعَدۡتُّکُمۡ فَاَخۡلَفۡتُکُمۡ ؕ وَ مَا کَانَ لِیَ عَلَیۡکُمۡ مِّنۡ سُلۡطٰنٍ  اِلَّاۤ  اَنۡ دَعَوۡتُکُمۡ فَاسۡتَجَبۡتُمۡ لِیۡ ۚ فَلَا تَلُوۡمُوۡنِیۡ وَ لُوۡمُوۡۤا اَنۡفُسَکُمۡ ؕ مَاۤ  اَنَا بِمُصۡرِخِکُمۡ وَ مَاۤ  اَنۡتُمۡ بِمُصۡرِخِیَّ ؕ اِنِّیۡ کَفَرۡتُ بِمَاۤ اَشۡرَکۡتُمُوۡنِ مِنۡ قَبۡلُ ؕ اِنَّ الظّٰلِمِیۡنَ لَہُمۡ  عَذَابٌ اَلِیۡمٌ</a:t>
            </a:r>
            <a:r>
              <a:rPr lang="ar-SA" sz="4000" dirty="0">
                <a:solidFill>
                  <a:srgbClr val="FFFF00"/>
                </a:solidFill>
                <a:effectLst/>
                <a:latin typeface="Times New Roman" panose="02020603050405020304" pitchFamily="18" charset="0"/>
                <a:ea typeface="Times New Roman" panose="02020603050405020304" pitchFamily="18" charset="0"/>
                <a:cs typeface="noorehira" panose="02000500000000020004" pitchFamily="2" charset="-78"/>
              </a:rPr>
              <a:t> ﴿۲۲﴾</a:t>
            </a:r>
            <a:r>
              <a:rPr lang="en-US" sz="4000" dirty="0">
                <a:solidFill>
                  <a:srgbClr val="FFFF00"/>
                </a:solidFill>
                <a:effectLst/>
                <a:latin typeface="noorehira" panose="02000500000000020004" pitchFamily="2" charset="-78"/>
                <a:ea typeface="Times New Roman" panose="02020603050405020304" pitchFamily="18" charset="0"/>
              </a:rPr>
              <a:t> </a:t>
            </a:r>
            <a:endParaRPr lang="en-GB" sz="4000" dirty="0">
              <a:solidFill>
                <a:srgbClr val="FFFF00"/>
              </a:solidFill>
            </a:endParaRPr>
          </a:p>
        </p:txBody>
      </p:sp>
    </p:spTree>
    <p:extLst>
      <p:ext uri="{BB962C8B-B14F-4D97-AF65-F5344CB8AC3E}">
        <p14:creationId xmlns:p14="http://schemas.microsoft.com/office/powerpoint/2010/main" val="2074944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6D521-D96F-7B3A-6C8B-931A806FBA95}"/>
              </a:ext>
            </a:extLst>
          </p:cNvPr>
          <p:cNvSpPr>
            <a:spLocks noGrp="1"/>
          </p:cNvSpPr>
          <p:nvPr>
            <p:ph type="title"/>
          </p:nvPr>
        </p:nvSpPr>
        <p:spPr>
          <a:xfrm>
            <a:off x="838200" y="441324"/>
            <a:ext cx="10515600" cy="5530851"/>
          </a:xfrm>
        </p:spPr>
        <p:txBody>
          <a:bodyPr>
            <a:normAutofit/>
          </a:bodyPr>
          <a:lstStyle/>
          <a:p>
            <a:pPr algn="ctr" rtl="1">
              <a:lnSpc>
                <a:spcPct val="120000"/>
              </a:lnSpc>
            </a:pPr>
            <a:r>
              <a:rPr lang="ar-SA" sz="4000" dirty="0">
                <a:solidFill>
                  <a:srgbClr val="FFFF00"/>
                </a:solidFill>
                <a:latin typeface="Alvi Nastaleeq" panose="02000503000000020004" pitchFamily="2" charset="-78"/>
                <a:cs typeface="Alvi Nastaleeq" panose="02000503000000020004" pitchFamily="2" charset="-78"/>
              </a:rPr>
              <a:t> اور جب فیصلہ چکا دیا جائے گا تو شیطان کہے گا</a:t>
            </a:r>
            <a:r>
              <a:rPr lang="en-US" sz="4000" dirty="0">
                <a:solidFill>
                  <a:srgbClr val="FFFF00"/>
                </a:solidFill>
                <a:latin typeface="Alvi Nastaleeq" panose="02000503000000020004" pitchFamily="2" charset="-78"/>
                <a:cs typeface="Alvi Nastaleeq" panose="02000503000000020004" pitchFamily="2" charset="-78"/>
              </a:rPr>
              <a:t>:</a:t>
            </a:r>
            <a:r>
              <a:rPr lang="ar-SA" sz="4000" dirty="0">
                <a:solidFill>
                  <a:srgbClr val="FFFF00"/>
                </a:solidFill>
                <a:latin typeface="Alvi Nastaleeq" panose="02000503000000020004" pitchFamily="2" charset="-78"/>
                <a:cs typeface="Alvi Nastaleeq" panose="02000503000000020004" pitchFamily="2" charset="-78"/>
              </a:rPr>
              <a:t> "حقیقت یہ ہے کہ اللہ نے جو وعدے تم سے کیے تھے وہ سب سچے تھے اور میں نے جتنے وعدے کیے ان میں سے کوئی بھی پورا نہ کیا ، میرا تم پر کوئی زور تو تھا نہیں، میں نے اس کے سوا کچھ نہیں کیا کہ اپنے راستے کی طرف تمہیں دعوت دی اور تم نے میری دعوت پر لبّیک کہا۔ </a:t>
            </a:r>
            <a:r>
              <a:rPr lang="en-US" sz="4000" dirty="0">
                <a:solidFill>
                  <a:srgbClr val="FFFF00"/>
                </a:solidFill>
                <a:latin typeface="Alvi Nastaleeq" panose="02000503000000020004" pitchFamily="2" charset="-78"/>
                <a:cs typeface="Alvi Nastaleeq" panose="02000503000000020004" pitchFamily="2" charset="-78"/>
              </a:rPr>
              <a:t> </a:t>
            </a:r>
            <a:r>
              <a:rPr lang="ar-SA" sz="4000" dirty="0">
                <a:solidFill>
                  <a:srgbClr val="FFFF00"/>
                </a:solidFill>
                <a:latin typeface="Alvi Nastaleeq" panose="02000503000000020004" pitchFamily="2" charset="-78"/>
                <a:cs typeface="Alvi Nastaleeq" panose="02000503000000020004" pitchFamily="2" charset="-78"/>
              </a:rPr>
              <a:t>اب مجھے ملامت نہ کرو، اپنے آپ ہی کو ملامت کرو۔ یہاں نہ میں تمہاری فریاد رسی کرسکتا ہوں اور نہ تم میری۔ اس سے پہلے جو تم نے مجھے خدائی میں شریک بنا رکھا تھا میں اس سے بری الذّمہ ہوں، </a:t>
            </a:r>
            <a:br>
              <a:rPr lang="en-US" sz="4000" dirty="0">
                <a:solidFill>
                  <a:srgbClr val="FFFF00"/>
                </a:solidFill>
                <a:latin typeface="Alvi Nastaleeq" panose="02000503000000020004" pitchFamily="2" charset="-78"/>
                <a:cs typeface="Alvi Nastaleeq" panose="02000503000000020004" pitchFamily="2" charset="-78"/>
              </a:rPr>
            </a:br>
            <a:r>
              <a:rPr lang="ar-SA" sz="4000" dirty="0">
                <a:solidFill>
                  <a:srgbClr val="FFFF00"/>
                </a:solidFill>
                <a:latin typeface="Alvi Nastaleeq" panose="02000503000000020004" pitchFamily="2" charset="-78"/>
                <a:cs typeface="Alvi Nastaleeq" panose="02000503000000020004" pitchFamily="2" charset="-78"/>
              </a:rPr>
              <a:t>ایسے ظالموں کے لیے تو دردناک سزا یقینی ہے۔ "</a:t>
            </a:r>
            <a:endParaRPr lang="en-GB" sz="4000" dirty="0">
              <a:solidFill>
                <a:srgbClr val="FFFF00"/>
              </a:solidFill>
              <a:latin typeface="Alvi Nastaleeq" panose="02000503000000020004" pitchFamily="2" charset="-78"/>
              <a:cs typeface="Alvi Nastaleeq" panose="02000503000000020004" pitchFamily="2" charset="-78"/>
            </a:endParaRPr>
          </a:p>
        </p:txBody>
      </p:sp>
      <p:sp>
        <p:nvSpPr>
          <p:cNvPr id="3" name="Title 1">
            <a:extLst>
              <a:ext uri="{FF2B5EF4-FFF2-40B4-BE49-F238E27FC236}">
                <a16:creationId xmlns:a16="http://schemas.microsoft.com/office/drawing/2014/main" id="{364ABD67-20FF-6C18-D539-1FC9BEE7FE0C}"/>
              </a:ext>
            </a:extLst>
          </p:cNvPr>
          <p:cNvSpPr txBox="1">
            <a:spLocks/>
          </p:cNvSpPr>
          <p:nvPr/>
        </p:nvSpPr>
        <p:spPr>
          <a:xfrm>
            <a:off x="5305425" y="5857874"/>
            <a:ext cx="2009775" cy="7414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5000"/>
              </a:lnSpc>
              <a:spcBef>
                <a:spcPts val="0"/>
              </a:spcBef>
              <a:spcAft>
                <a:spcPts val="800"/>
              </a:spcAft>
            </a:pPr>
            <a:r>
              <a:rPr lang="ur-PK" sz="2000" dirty="0">
                <a:solidFill>
                  <a:srgbClr val="FFFF00"/>
                </a:solidFill>
                <a:latin typeface="Alvi Nastaleeq" panose="02000503000000020004" pitchFamily="2" charset="-78"/>
                <a:cs typeface="Alvi Nastaleeq" panose="02000503000000020004" pitchFamily="2" charset="-78"/>
              </a:rPr>
              <a:t>(</a:t>
            </a:r>
            <a:r>
              <a:rPr lang="ur-PK" sz="2000" kern="100" dirty="0">
                <a:solidFill>
                  <a:srgbClr val="FFFF00"/>
                </a:solidFill>
                <a:latin typeface="Alvi Nastaleeq" panose="02000503000000020004" pitchFamily="2" charset="-78"/>
                <a:ea typeface="Aptos" panose="020B0004020202020204" pitchFamily="34" charset="0"/>
                <a:cs typeface="Alvi Nastaleeq" panose="02000503000000020004" pitchFamily="2" charset="-78"/>
              </a:rPr>
              <a:t>ابراہیم: ۲۲)</a:t>
            </a:r>
            <a:endParaRPr lang="en-GB" sz="2000" dirty="0">
              <a:solidFill>
                <a:srgbClr val="FFFF00"/>
              </a:solidFill>
              <a:latin typeface="Alvi Nastaleeq" panose="02000503000000020004" pitchFamily="2" charset="-78"/>
              <a:cs typeface="Alvi Nastaleeq" panose="02000503000000020004" pitchFamily="2" charset="-78"/>
            </a:endParaRPr>
          </a:p>
        </p:txBody>
      </p:sp>
    </p:spTree>
    <p:extLst>
      <p:ext uri="{BB962C8B-B14F-4D97-AF65-F5344CB8AC3E}">
        <p14:creationId xmlns:p14="http://schemas.microsoft.com/office/powerpoint/2010/main" val="219837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54E88-E89C-75F7-ADA8-CC314C362DFA}"/>
              </a:ext>
            </a:extLst>
          </p:cNvPr>
          <p:cNvSpPr>
            <a:spLocks noGrp="1"/>
          </p:cNvSpPr>
          <p:nvPr>
            <p:ph type="title"/>
          </p:nvPr>
        </p:nvSpPr>
        <p:spPr>
          <a:xfrm>
            <a:off x="2152650" y="1378595"/>
            <a:ext cx="5810250" cy="4267200"/>
          </a:xfrm>
        </p:spPr>
        <p:txBody>
          <a:bodyPr>
            <a:normAutofit/>
          </a:bodyPr>
          <a:lstStyle/>
          <a:p>
            <a:pPr algn="r" rtl="1">
              <a:lnSpc>
                <a:spcPct val="150000"/>
              </a:lnSpc>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یہ ہےقرآن کا فیصلہ</a:t>
            </a:r>
            <a:br>
              <a:rPr lang="en-US"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شیطا</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ن </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ہمیں مجبور نہیں کر سکتا</a:t>
            </a:r>
            <a:br>
              <a:rPr lang="en-US"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وہ</a:t>
            </a:r>
            <a:r>
              <a:rPr lang="en-US"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صرف دعوت دے سکتا ہے</a:t>
            </a:r>
            <a:br>
              <a:rPr lang="en-US"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b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فیصلہ</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ہم کرتے ہیں</a:t>
            </a:r>
            <a:endParaRPr lang="en-GB" sz="4000" dirty="0">
              <a:solidFill>
                <a:srgbClr val="FFFF00"/>
              </a:solidFill>
            </a:endParaRPr>
          </a:p>
        </p:txBody>
      </p:sp>
      <p:sp>
        <p:nvSpPr>
          <p:cNvPr id="3" name="Title 1">
            <a:extLst>
              <a:ext uri="{FF2B5EF4-FFF2-40B4-BE49-F238E27FC236}">
                <a16:creationId xmlns:a16="http://schemas.microsoft.com/office/drawing/2014/main" id="{D56BB966-BA9D-6ACA-16EF-20B931B3F738}"/>
              </a:ext>
            </a:extLst>
          </p:cNvPr>
          <p:cNvSpPr txBox="1">
            <a:spLocks/>
          </p:cNvSpPr>
          <p:nvPr/>
        </p:nvSpPr>
        <p:spPr>
          <a:xfrm>
            <a:off x="3743324" y="483896"/>
            <a:ext cx="4848225" cy="920750"/>
          </a:xfrm>
          <a:prstGeom prst="rect">
            <a:avLst/>
          </a:prstGeom>
          <a:ln>
            <a:solidFill>
              <a:srgbClr val="FFFF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SA" sz="3600" b="1" kern="100">
                <a:solidFill>
                  <a:srgbClr val="FFFF00"/>
                </a:solidFill>
                <a:latin typeface="Alvi Nastaleeq" panose="02000503000000020004" pitchFamily="2" charset="-78"/>
                <a:ea typeface="Aptos" panose="020B0004020202020204" pitchFamily="34" charset="0"/>
                <a:cs typeface="Alvi Nastaleeq" panose="02000503000000020004" pitchFamily="2" charset="-78"/>
              </a:rPr>
              <a:t>قیامت کے دن</a:t>
            </a:r>
            <a:r>
              <a:rPr lang="en-US" sz="3600" b="1" kern="100">
                <a:solidFill>
                  <a:srgbClr val="FFFF00"/>
                </a:solidFill>
                <a:latin typeface="Alvi Nastaleeq" panose="02000503000000020004" pitchFamily="2" charset="-78"/>
                <a:ea typeface="Aptos" panose="020B0004020202020204" pitchFamily="34" charset="0"/>
                <a:cs typeface="Alvi Nastaleeq" panose="02000503000000020004" pitchFamily="2" charset="-78"/>
              </a:rPr>
              <a:t> </a:t>
            </a:r>
            <a:r>
              <a:rPr lang="ar-SA" sz="3600" b="1" kern="100">
                <a:solidFill>
                  <a:srgbClr val="FFFF00"/>
                </a:solidFill>
                <a:latin typeface="Alvi Nastaleeq" panose="02000503000000020004" pitchFamily="2" charset="-78"/>
                <a:ea typeface="Aptos" panose="020B0004020202020204" pitchFamily="34" charset="0"/>
                <a:cs typeface="Alvi Nastaleeq" panose="02000503000000020004" pitchFamily="2" charset="-78"/>
              </a:rPr>
              <a:t>... شیطان کیا کہے گا؟</a:t>
            </a:r>
            <a:endParaRPr lang="en-GB" sz="3600" dirty="0">
              <a:solidFill>
                <a:srgbClr val="FFFF00"/>
              </a:solidFill>
            </a:endParaRPr>
          </a:p>
        </p:txBody>
      </p:sp>
      <p:sp>
        <p:nvSpPr>
          <p:cNvPr id="4" name="Title 1">
            <a:extLst>
              <a:ext uri="{FF2B5EF4-FFF2-40B4-BE49-F238E27FC236}">
                <a16:creationId xmlns:a16="http://schemas.microsoft.com/office/drawing/2014/main" id="{4052E5AA-C7BC-BB02-D1BD-126DA2ACBC12}"/>
              </a:ext>
            </a:extLst>
          </p:cNvPr>
          <p:cNvSpPr txBox="1">
            <a:spLocks/>
          </p:cNvSpPr>
          <p:nvPr/>
        </p:nvSpPr>
        <p:spPr>
          <a:xfrm>
            <a:off x="4173139" y="5742096"/>
            <a:ext cx="4117498" cy="744622"/>
          </a:xfrm>
          <a:prstGeom prst="rect">
            <a:avLst/>
          </a:prstGeom>
          <a:blipFill>
            <a:blip r:embed="rId3"/>
            <a:stretch>
              <a:fillRect/>
            </a:stretch>
          </a:blipFill>
          <a:ln w="22225">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شیطان:</a:t>
            </a:r>
            <a:r>
              <a:rPr lang="en-US"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a:t>
            </a:r>
            <a:r>
              <a:rPr lang="ur-PK" sz="3200" kern="100">
                <a:ln w="0"/>
                <a:effectLst>
                  <a:glow rad="101600">
                    <a:srgbClr val="FFFF00">
                      <a:alpha val="60000"/>
                    </a:srgbClr>
                  </a:glow>
                  <a:outerShdw blurRad="38100" dist="19050" dir="2700000" algn="tl" rotWithShape="0">
                    <a:schemeClr val="dk1">
                      <a:alpha val="40000"/>
                    </a:schemeClr>
                  </a:outerShdw>
                </a:effectLst>
                <a:latin typeface="Alvi Nastaleeq" panose="02000503000000020004" pitchFamily="2" charset="-78"/>
                <a:ea typeface="Aptos" panose="020B0004020202020204" pitchFamily="34" charset="0"/>
                <a:cs typeface="Aslam" panose="02000000000000000000" pitchFamily="2" charset="-78"/>
              </a:rPr>
              <a:t> آپ کا کھلا دشمن</a:t>
            </a:r>
            <a:endParaRPr lang="en-GB" sz="3200" dirty="0">
              <a:ln w="0"/>
              <a:effectLst>
                <a:glow rad="101600">
                  <a:srgbClr val="FFFF00">
                    <a:alpha val="60000"/>
                  </a:srgbClr>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77813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2198C-46D8-19F9-BDB2-2AAC6839A41F}"/>
              </a:ext>
            </a:extLst>
          </p:cNvPr>
          <p:cNvSpPr>
            <a:spLocks noGrp="1"/>
          </p:cNvSpPr>
          <p:nvPr>
            <p:ph type="title"/>
          </p:nvPr>
        </p:nvSpPr>
        <p:spPr>
          <a:xfrm>
            <a:off x="-66675" y="365125"/>
            <a:ext cx="7829550" cy="1325563"/>
          </a:xfrm>
        </p:spPr>
        <p:txBody>
          <a:bodyPr>
            <a:normAutofit/>
          </a:bodyPr>
          <a:lstStyle/>
          <a:p>
            <a:pPr algn="r" rtl="1"/>
            <a:r>
              <a:rPr lang="ur-PK" sz="3600" dirty="0">
                <a:solidFill>
                  <a:srgbClr val="FFFF00"/>
                </a:solidFill>
                <a:latin typeface="Aslam" panose="02000000000000000000" pitchFamily="2" charset="-78"/>
                <a:cs typeface="Aslam" panose="02000000000000000000" pitchFamily="2" charset="-78"/>
              </a:rPr>
              <a:t>خلاصہ گفتگو</a:t>
            </a:r>
            <a:endParaRPr lang="en-GB" sz="3600" dirty="0">
              <a:solidFill>
                <a:srgbClr val="FFFF00"/>
              </a:solidFill>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F4634445-AB9A-55F6-7F1F-B108DD51CAF8}"/>
              </a:ext>
            </a:extLst>
          </p:cNvPr>
          <p:cNvSpPr txBox="1">
            <a:spLocks/>
          </p:cNvSpPr>
          <p:nvPr/>
        </p:nvSpPr>
        <p:spPr>
          <a:xfrm>
            <a:off x="209549" y="1462405"/>
            <a:ext cx="802957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شیطان</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آپ کا دشمن ہے۔اسے کبھی دوست مت سمجھی</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ں</a:t>
            </a:r>
            <a:endPar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5" name="Title 1">
            <a:extLst>
              <a:ext uri="{FF2B5EF4-FFF2-40B4-BE49-F238E27FC236}">
                <a16:creationId xmlns:a16="http://schemas.microsoft.com/office/drawing/2014/main" id="{833772AB-FB5A-85BE-9E2C-EB05AB8F9476}"/>
              </a:ext>
            </a:extLst>
          </p:cNvPr>
          <p:cNvSpPr txBox="1">
            <a:spLocks/>
          </p:cNvSpPr>
          <p:nvPr/>
        </p:nvSpPr>
        <p:spPr>
          <a:xfrm>
            <a:off x="238125" y="2518410"/>
            <a:ext cx="7829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rtl="1">
              <a:lnSpc>
                <a:spcPct val="115000"/>
              </a:lnSpc>
              <a:spcBef>
                <a:spcPts val="0"/>
              </a:spcBef>
              <a:spcAft>
                <a:spcPts val="800"/>
              </a:spcAft>
            </a:pPr>
            <a:r>
              <a:rPr lang="ar-SA" sz="4000" dirty="0">
                <a:solidFill>
                  <a:srgbClr val="FFFF00"/>
                </a:solidFill>
                <a:effectLst/>
                <a:ea typeface="Aptos" panose="020B0004020202020204" pitchFamily="34" charset="0"/>
                <a:cs typeface="Alvi Nastaleeq" panose="02000503000000020004" pitchFamily="2" charset="-78"/>
              </a:rPr>
              <a:t>آپ بے بس نہیں ہیں۔اللہ نے</a:t>
            </a:r>
            <a:r>
              <a:rPr lang="en-GB" sz="4000" dirty="0">
                <a:solidFill>
                  <a:srgbClr val="FFFF00"/>
                </a:solidFill>
                <a:effectLst/>
                <a:latin typeface="Alvi Nastaleeq" panose="02000503000000020004" pitchFamily="2" charset="-78"/>
                <a:ea typeface="Aptos" panose="020B0004020202020204" pitchFamily="34" charset="0"/>
              </a:rPr>
              <a:t>...</a:t>
            </a:r>
            <a:r>
              <a:rPr lang="ar-SA" sz="4000" dirty="0">
                <a:solidFill>
                  <a:srgbClr val="FFFF00"/>
                </a:solidFill>
                <a:effectLst/>
                <a:ea typeface="Aptos" panose="020B0004020202020204" pitchFamily="34" charset="0"/>
                <a:cs typeface="Alvi Nastaleeq" panose="02000503000000020004" pitchFamily="2" charset="-78"/>
              </a:rPr>
              <a:t>آپ کو</a:t>
            </a:r>
            <a:r>
              <a:rPr lang="en-GB" sz="4000" dirty="0">
                <a:solidFill>
                  <a:srgbClr val="FFFF00"/>
                </a:solidFill>
                <a:effectLst/>
                <a:latin typeface="Alvi Nastaleeq" panose="02000503000000020004" pitchFamily="2" charset="-78"/>
                <a:ea typeface="Aptos" panose="020B0004020202020204" pitchFamily="34" charset="0"/>
              </a:rPr>
              <a:t>...</a:t>
            </a:r>
            <a:r>
              <a:rPr lang="ar-SA" sz="4000" dirty="0">
                <a:solidFill>
                  <a:srgbClr val="FFFF00"/>
                </a:solidFill>
                <a:effectLst/>
                <a:ea typeface="Aptos" panose="020B0004020202020204" pitchFamily="34" charset="0"/>
                <a:cs typeface="Alvi Nastaleeq" panose="02000503000000020004" pitchFamily="2" charset="-78"/>
              </a:rPr>
              <a:t>ہر ہتھیار دیا ہے</a:t>
            </a:r>
            <a:endPar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6" name="Title 1">
            <a:extLst>
              <a:ext uri="{FF2B5EF4-FFF2-40B4-BE49-F238E27FC236}">
                <a16:creationId xmlns:a16="http://schemas.microsoft.com/office/drawing/2014/main" id="{C86605F9-382F-BE9F-CD94-C3E4B0622263}"/>
              </a:ext>
            </a:extLst>
          </p:cNvPr>
          <p:cNvSpPr txBox="1">
            <a:spLocks/>
          </p:cNvSpPr>
          <p:nvPr/>
        </p:nvSpPr>
        <p:spPr>
          <a:xfrm>
            <a:off x="247649" y="3612515"/>
            <a:ext cx="7629525"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اگر کبھ</a:t>
            </a:r>
            <a:r>
              <a:rPr lang="ur-PK"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ی </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لغزش ہو جائےتو</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آدمؑ کو یاد کیجیے</a:t>
            </a:r>
            <a:r>
              <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sz="4000" dirty="0">
                <a:solidFill>
                  <a:srgbClr val="FFFF00"/>
                </a:solidFill>
                <a:effectLst/>
                <a:ea typeface="Aptos" panose="020B0004020202020204" pitchFamily="34" charset="0"/>
                <a:cs typeface="Alvi Nastaleeq" panose="02000503000000020004" pitchFamily="2" charset="-78"/>
              </a:rPr>
              <a:t>ابلیس کو نہیں۔</a:t>
            </a:r>
            <a:endParaRPr lang="en-GB" sz="4000"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endParaRPr>
          </a:p>
        </p:txBody>
      </p:sp>
      <p:sp>
        <p:nvSpPr>
          <p:cNvPr id="7" name="Title 1">
            <a:extLst>
              <a:ext uri="{FF2B5EF4-FFF2-40B4-BE49-F238E27FC236}">
                <a16:creationId xmlns:a16="http://schemas.microsoft.com/office/drawing/2014/main" id="{E10BC871-5944-98AD-454A-2155D9A3F010}"/>
              </a:ext>
            </a:extLst>
          </p:cNvPr>
          <p:cNvSpPr txBox="1">
            <a:spLocks/>
          </p:cNvSpPr>
          <p:nvPr/>
        </p:nvSpPr>
        <p:spPr>
          <a:xfrm>
            <a:off x="409575" y="4976178"/>
            <a:ext cx="7829550" cy="1198880"/>
          </a:xfrm>
          <a:prstGeom prst="rect">
            <a:avLst/>
          </a:prstGeom>
          <a:ln>
            <a:solidFill>
              <a:srgbClr val="FFFF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rtl="1">
              <a:lnSpc>
                <a:spcPct val="115000"/>
              </a:lnSpc>
              <a:spcBef>
                <a:spcPts val="0"/>
              </a:spcBef>
              <a:spcAft>
                <a:spcPts val="800"/>
              </a:spcAft>
            </a:pPr>
            <a:r>
              <a:rPr lang="ur-PK"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مت بھولیے، </a:t>
            </a:r>
            <a:r>
              <a:rPr lang="ar-SA"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آپ کا رب</a:t>
            </a:r>
            <a:r>
              <a:rPr lang="en-GB"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ابھی بھی</a:t>
            </a:r>
            <a:r>
              <a:rPr lang="en-GB"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a:t>
            </a:r>
            <a:r>
              <a:rPr lang="ar-SA" b="1"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التواب</a:t>
            </a:r>
            <a:r>
              <a:rPr lang="ar-SA"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rPr>
              <a:t> ہے۔</a:t>
            </a:r>
            <a:endParaRPr lang="en-GB" kern="100" dirty="0">
              <a:solidFill>
                <a:srgbClr val="FFFF00"/>
              </a:solidFill>
              <a:effectLst/>
              <a:latin typeface="Alvi Nastaleeq" panose="02000503000000020004" pitchFamily="2" charset="-78"/>
              <a:ea typeface="Aptos" panose="020B0004020202020204" pitchFamily="34" charset="0"/>
              <a:cs typeface="Alvi Nastaleeq" panose="02000503000000020004" pitchFamily="2" charset="-78"/>
            </a:endParaRPr>
          </a:p>
        </p:txBody>
      </p:sp>
    </p:spTree>
    <p:extLst>
      <p:ext uri="{BB962C8B-B14F-4D97-AF65-F5344CB8AC3E}">
        <p14:creationId xmlns:p14="http://schemas.microsoft.com/office/powerpoint/2010/main" val="3620825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95350-50BE-1B5B-2617-5D86F94F6830}"/>
              </a:ext>
            </a:extLst>
          </p:cNvPr>
          <p:cNvSpPr>
            <a:spLocks noGrp="1"/>
          </p:cNvSpPr>
          <p:nvPr>
            <p:ph type="title"/>
          </p:nvPr>
        </p:nvSpPr>
        <p:spPr>
          <a:xfrm>
            <a:off x="7915274" y="622300"/>
            <a:ext cx="3438525" cy="1101725"/>
          </a:xfrm>
          <a:ln>
            <a:solidFill>
              <a:schemeClr val="tx1"/>
            </a:solidFill>
          </a:ln>
        </p:spPr>
        <p:txBody>
          <a:bodyPr>
            <a:normAutofit/>
          </a:bodyPr>
          <a:lstStyle/>
          <a:p>
            <a:pPr algn="ctr" rtl="1"/>
            <a:r>
              <a:rPr lang="ar-SA" sz="4000" b="1" kern="100" dirty="0">
                <a:effectLst/>
                <a:latin typeface="Aslam" panose="02000000000000000000" pitchFamily="2" charset="-78"/>
                <a:ea typeface="Aptos" panose="020B0004020202020204" pitchFamily="34" charset="0"/>
                <a:cs typeface="Aslam" panose="02000000000000000000" pitchFamily="2" charset="-78"/>
              </a:rPr>
              <a:t>اجتماعی عہد</a:t>
            </a:r>
            <a:endParaRPr lang="en-GB" sz="4000" dirty="0">
              <a:latin typeface="Aslam" panose="02000000000000000000" pitchFamily="2" charset="-78"/>
              <a:cs typeface="Aslam" panose="02000000000000000000" pitchFamily="2" charset="-78"/>
            </a:endParaRPr>
          </a:p>
        </p:txBody>
      </p:sp>
      <p:sp>
        <p:nvSpPr>
          <p:cNvPr id="4" name="Title 1">
            <a:extLst>
              <a:ext uri="{FF2B5EF4-FFF2-40B4-BE49-F238E27FC236}">
                <a16:creationId xmlns:a16="http://schemas.microsoft.com/office/drawing/2014/main" id="{533DA472-9140-8EB9-854F-9B670529EDAB}"/>
              </a:ext>
            </a:extLst>
          </p:cNvPr>
          <p:cNvSpPr txBox="1">
            <a:spLocks/>
          </p:cNvSpPr>
          <p:nvPr/>
        </p:nvSpPr>
        <p:spPr>
          <a:xfrm>
            <a:off x="3000375" y="1899285"/>
            <a:ext cx="7543800" cy="44634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r" rtl="1">
              <a:lnSpc>
                <a:spcPct val="115000"/>
              </a:lnSpc>
              <a:spcBef>
                <a:spcPts val="0"/>
              </a:spcBef>
              <a:spcAft>
                <a:spcPts val="800"/>
              </a:spcAft>
            </a:pPr>
            <a:r>
              <a:rPr lang="en-GB" sz="40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اے اللہ</a:t>
            </a:r>
            <a:r>
              <a:rPr lang="en-GB" sz="40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میں آج سے</a:t>
            </a:r>
            <a:r>
              <a:rPr lang="en-GB" sz="4000" b="1"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ur-PK" sz="4000" b="1"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ہر فیصلہ کرنے سے پہلے</a:t>
            </a:r>
            <a:r>
              <a:rPr lang="en-GB" sz="4000" b="1"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ur-PK" sz="4000" b="1"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ایک لمحے کے لیے رکوں گا۔</a:t>
            </a:r>
            <a:endParaRPr lang="ur-PK" sz="4000" b="1"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اور اپنے آپ سے پوچھوں گا</a:t>
            </a:r>
            <a:r>
              <a:rPr lang="en-GB" sz="4000" b="1"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ur-PK" sz="4000" b="1" kern="100" dirty="0">
              <a:effectLst/>
              <a:latin typeface="Alvi Nastaleeq" panose="02000503000000020004" pitchFamily="2" charset="-78"/>
              <a:ea typeface="Aptos" panose="020B0004020202020204" pitchFamily="34" charset="0"/>
              <a:cs typeface="Alvi Nastaleeq" panose="02000503000000020004" pitchFamily="2" charset="-78"/>
            </a:endParaRPr>
          </a:p>
          <a:p>
            <a:pPr marL="0" marR="0" algn="r" rtl="1">
              <a:lnSpc>
                <a:spcPct val="115000"/>
              </a:lnSpc>
              <a:spcBef>
                <a:spcPts val="0"/>
              </a:spcBef>
              <a:spcAft>
                <a:spcPts val="800"/>
              </a:spcAft>
            </a:pP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اس وقت</a:t>
            </a:r>
            <a:r>
              <a:rPr lang="en-GB" sz="4000" b="1" kern="100" dirty="0">
                <a:effectLst/>
                <a:latin typeface="Alvi Nastaleeq" panose="02000503000000020004" pitchFamily="2" charset="-78"/>
                <a:ea typeface="Aptos" panose="020B0004020202020204" pitchFamily="34" charset="0"/>
                <a:cs typeface="Alvi Nastaleeq" panose="02000503000000020004" pitchFamily="2" charset="-78"/>
              </a:rPr>
              <a:t>...</a:t>
            </a:r>
            <a:r>
              <a:rPr lang="ar-SA" sz="4000" b="1" kern="100" dirty="0">
                <a:effectLst/>
                <a:latin typeface="Alvi Nastaleeq" panose="02000503000000020004" pitchFamily="2" charset="-78"/>
                <a:ea typeface="Aptos" panose="020B0004020202020204" pitchFamily="34" charset="0"/>
                <a:cs typeface="Alvi Nastaleeq" panose="02000503000000020004" pitchFamily="2" charset="-78"/>
              </a:rPr>
              <a:t>میرا رب مجھ سے کیا چاہتا ہے؟</a:t>
            </a:r>
            <a:r>
              <a:rPr lang="en-GB" sz="4000" b="1" kern="100" dirty="0">
                <a:effectLst/>
                <a:latin typeface="Alvi Nastaleeq" panose="02000503000000020004" pitchFamily="2" charset="-78"/>
                <a:ea typeface="Aptos" panose="020B0004020202020204" pitchFamily="34" charset="0"/>
                <a:cs typeface="Alvi Nastaleeq" panose="02000503000000020004" pitchFamily="2" charset="-78"/>
              </a:rPr>
              <a:t>"</a:t>
            </a:r>
            <a:endParaRPr lang="en-GB" sz="4000" kern="100" dirty="0">
              <a:effectLst/>
              <a:latin typeface="Alvi Nastaleeq" panose="02000503000000020004" pitchFamily="2" charset="-78"/>
              <a:ea typeface="Aptos" panose="020B0004020202020204" pitchFamily="34" charset="0"/>
              <a:cs typeface="Alvi Nastaleeq" panose="02000503000000020004" pitchFamily="2" charset="-78"/>
            </a:endParaRPr>
          </a:p>
        </p:txBody>
      </p:sp>
    </p:spTree>
    <p:extLst>
      <p:ext uri="{BB962C8B-B14F-4D97-AF65-F5344CB8AC3E}">
        <p14:creationId xmlns:p14="http://schemas.microsoft.com/office/powerpoint/2010/main" val="2994720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2854</TotalTime>
  <Words>6445</Words>
  <Application>Microsoft Office PowerPoint</Application>
  <PresentationFormat>Widescreen</PresentationFormat>
  <Paragraphs>525</Paragraphs>
  <Slides>95</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95</vt:i4>
      </vt:variant>
    </vt:vector>
  </HeadingPairs>
  <TitlesOfParts>
    <vt:vector size="103" baseType="lpstr">
      <vt:lpstr>Alvi Nastaleeq</vt:lpstr>
      <vt:lpstr>Aptos</vt:lpstr>
      <vt:lpstr>Aptos Display</vt:lpstr>
      <vt:lpstr>Arial</vt:lpstr>
      <vt:lpstr>Aslam</vt:lpstr>
      <vt:lpstr>noorehira</vt:lpstr>
      <vt:lpstr>Times New Roman</vt:lpstr>
      <vt:lpstr>Office Theme</vt:lpstr>
      <vt:lpstr>PowerPoint Presentation</vt:lpstr>
      <vt:lpstr>کتنی مرتبہ آپ نے ارادہ کیا ہوگا...</vt:lpstr>
      <vt:lpstr>نہیں!ہرگز نہیں۔!!!</vt:lpstr>
      <vt:lpstr>ایک بہت بڑی غلط فہمی</vt:lpstr>
      <vt:lpstr>شیطان... آپ کو مجبور نہیں کر سکتا۔ وہ...آپ کا ہاتھ پکڑ کر گناہ نہیں کروا سکتا وہ... آپ کی زبان سے جھوٹ نہیں بلوا سکتا وہ...آپ کی آنکھوں کو زبردستی حرام کی طرف نہیں پھیر سکتا</vt:lpstr>
      <vt:lpstr>قرآنی حقیقت</vt:lpstr>
      <vt:lpstr>شیطان صرف وسوسہ ڈالتا ہے</vt:lpstr>
      <vt:lpstr>ایک اہم سوال...</vt:lpstr>
      <vt:lpstr>قرآن کا پہلاانسانی واقعہ</vt:lpstr>
      <vt:lpstr>پہلی بغاوت</vt:lpstr>
      <vt:lpstr>دنیا کا پہلا گناہ کون سا تھا؟</vt:lpstr>
      <vt:lpstr>دنیا کا پہلا گناہ کون سا تھا؟</vt:lpstr>
      <vt:lpstr>وَ اِذۡ قُلۡنَا لِلۡمَلٰٓئِکَۃِ اسۡجُدُوۡا لِاٰدَمَ فَسَجَدُوۡۤا  اِلَّاۤ  اِبۡلِیۡسَ ؕ اَبٰی وَ اسۡتَکۡبَرَ ٭۫ وَ  کَانَ مِنَ الۡکٰفِرِیۡنَ ﴿۳۴﴾</vt:lpstr>
      <vt:lpstr>پھر اللہ نے ابلیس سے پوچھا:</vt:lpstr>
      <vt:lpstr>یہ سوال صرف ابلیس سے نہیں... یہ ہر اس انسان سے بھی ہے... جو اللہ کا کوئی حکم سن کر... اسے ٹال دیتا ہے۔</vt:lpstr>
      <vt:lpstr>ابلیس نے جواب دیا:</vt:lpstr>
      <vt:lpstr>اَنَا خَیۡرٌ  مِّنۡہُ    میں اس سے بہتر ہوں</vt:lpstr>
      <vt:lpstr>اب ذرا اپنے دل سے پوچھئے... کیا یہ جملہ...صرف ابلیس نے کہا تھا؟ یا آج بھی ہم...اسے مختلف الفاظ میں دہراتے ہیں؟</vt:lpstr>
      <vt:lpstr>اب ذرا اپنے دل سے پوچھئے... کیا یہ جملہ...صرف ابلیس نے کہا تھا؟ یا آج بھی ہم...اسے مختلف الفاظ میں دہراتے ہیں؟</vt:lpstr>
      <vt:lpstr>رسول اللہ ﷺ نے فرمایا:</vt:lpstr>
      <vt:lpstr>صحابہؓ نے عرض کیا: "یا رسول اللہﷺ! انسان پسند کرتا ہے کہ اس کے کپڑے اچھے ہوں، جوتے اچھے ہوں۔"</vt:lpstr>
      <vt:lpstr>آج قرآن ہمیں بتا رہا ہے: حسد، کینہ اور تکبر... شیطان کی بنیادی بیماریاں تھیں گویا انسان جب انہیں دل میں جگہ دیتا ہے ... تو وہ صرف ایک گناہ نہیں کرتا ... وہ اپنے دل میں ... شیطان کی بنیادی بیماریاں زندہ کرتا ہے۔</vt:lpstr>
      <vt:lpstr>PowerPoint Presentation</vt:lpstr>
      <vt:lpstr>PowerPoint Presentation</vt:lpstr>
      <vt:lpstr>اب تک...  ابلیس خود گر چکا تھا لیکن...شیطان کبھی اکیلا نہیں گرتا وہ...اپنے ساتھ دوسروں کو بھی گرانا چاہتا ہے اسی لیے...قرآن ہمیں ایک عجیب منظر دکھاتا ہے</vt:lpstr>
      <vt:lpstr>PowerPoint Presentation</vt:lpstr>
      <vt:lpstr>PowerPoint Presentation</vt:lpstr>
      <vt:lpstr>غور کیجیے... شیطان نے یہ نہیں کہا:  میں انہیں شراب خانوں میں ملوں گا...  میں انہیں بازاروں میں ملوں گا...  میں انہیں اندھیروں میں ملوں گا...</vt:lpstr>
      <vt:lpstr>شیطان ...  گناہ کے دروازے سے زیادہ ... نیکی کے راستے پر بیٹھتا ہے ...</vt:lpstr>
      <vt:lpstr>PowerPoint Presentation</vt:lpstr>
      <vt:lpstr>PowerPoint Presentation</vt:lpstr>
      <vt:lpstr>پہلی جنگی چال</vt:lpstr>
      <vt:lpstr>پہلی جنگی چال</vt:lpstr>
      <vt:lpstr>يَعقِدُ الشَّيطانُ على قافيةِ رَأسِ أحَدِكُم إذا هو نامَ  ثَلاثَ عُقدٍ، يَضرِبُ كُلَّ عُقدةٍ: عليك لَيلٌ طَويلٌ فارقُدْ،  فإنِ استَيقَظَ فذَكَرَ اللهَ انحَلَّت عُقدةٌ، فإن تَوضَّأ انحَلَّت عُقدةٌ، فإن صَلَّى انحَلَّت عُقدةٌ، فأصبَحَ نَشيطًا طَيِّبَ النَّفسِ، وإلَّا أصبَحَ خَبيثَ النَّفسِ كَسلانَ.</vt:lpstr>
      <vt:lpstr> شیطان آدمی کے سر کے پیچھے رات میں سوتے وقت تین گرہیں لگا دیتا ہے اور ہر گرہ پر یہ افسوں پھونک دیتا ہے کہ سو جا ابھی رات بہت باقی ہے۔ پھر اگر کوئی بیدار ہو کر اللہ کی یاد کرنے لگا تو ایک گرہ کھل جاتی ہے پھر جب وضو کرتا ہے تو دوسری گرہ کھل جاتی ہے۔ پھر اگر نماز (فرض یا نفل) پڑھے تو تیسری گرہ بھی کھل جاتی ہے۔ اس طرح صبح کے وقت آدمی چاق و چوبند خوش مزاج رہتا ہے۔ ورنہ سست اور بدباطن رہتا ہے۔ </vt:lpstr>
      <vt:lpstr>دوسری جنگی چال</vt:lpstr>
      <vt:lpstr>فَوَسۡوَسَ لَہُمَا الشَّیۡطٰنُ لِیُبۡدِیَ لَہُمَا  مَا وٗرِیَ عَنۡہُمَا مِنۡ سَوۡاٰتِہِمَا وَ قَالَ مَا نَہٰکُمَا رَبُّکُمَا عَنۡ ہٰذِہِ الشَّجَرَۃِ  اِلَّاۤ اَنۡ  تَکُوۡنَا مَلَکَیۡنِ  اَوۡ تَکُوۡنَا مِنَ  الۡخٰلِدِیۡنَ ﴿۲۰﴾ </vt:lpstr>
      <vt:lpstr>فَوَسۡوَسَ لَہُمَا الشَّیۡطٰنُ لِیُبۡدِیَ لَہُمَا مَا وٗرِیَ عَنۡہُمَا مِنۡ سَوۡاٰتِہِمَا وَ قَالَ مَا نَہٰکُمَا رَبُّکُمَا  عَنۡ ہٰذِہِ الشَّجَرَۃِ  اِلَّاۤ اَنۡ  تَکُوۡنَا مَلَکَیۡنِ اَوۡ تَکُوۡنَا مِنَ  الۡخٰلِدِیۡنَ ﴿۲۰﴾ </vt:lpstr>
      <vt:lpstr>قرآن نے لفظ  وسوسہ استعمال کیا۔</vt:lpstr>
      <vt:lpstr>شیطان کبھی یہ نہیں کہتا  : "آؤ...گناہ کرو"۔ وہ کہتا ہے: "اپنی آزادی حاصل کرو۔"...</vt:lpstr>
      <vt:lpstr>شیطان کی سب سے خطرناک چال </vt:lpstr>
      <vt:lpstr>شیطان کا سب سے خطرناک ہتھیار</vt:lpstr>
      <vt:lpstr>شیطان کا سب سے خطرناک ہتھیار</vt:lpstr>
      <vt:lpstr>آج کا سوال</vt:lpstr>
      <vt:lpstr>کیا میں نے...غیبت کو "سچ بات کرنا" بنا دیا ہے؟... تکبر کو"سیلف ریسپیکٹ" کا نام دے دیا ہے؟ ... بخل کو "احتیاط" کہتا ہوں؟ ... حرام کمائی کو "مجبوری" کا نام دیتا ہوں؟...</vt:lpstr>
      <vt:lpstr>کیا میں نے...غیبت کو "سچ بات کرنا" بنا دیا ہے؟... تکبر کو"سیلف ریسپیکٹ" کا نام دے دیا ہے؟ ... بخل کو "احتیاط" کہتا ہوں؟ ... حرام کمائی کو "مجبوری" کا نام دیتا ہوں؟...</vt:lpstr>
      <vt:lpstr>تیسری جنگی چال</vt:lpstr>
      <vt:lpstr>فَوَسۡوَسَ اِلَیۡہِ الشَّیۡطٰنُ قَالَ یٰۤـاٰدَمُ!  ہَلۡ اَدُلُّکَ عَلٰی شَجَرَۃِ الۡخُلۡدِ وَ مُلۡکٍ لَّا یَبۡلٰی ﴿۱۲۰﴾ </vt:lpstr>
      <vt:lpstr>فَوَسۡوَسَ اِلَیۡہِ الشَّیۡطٰنُ قَالَ یٰۤـاٰدَمُ ہَلۡ اَدُلُّکَ عَلٰی شَجَرَۃِ الۡخُلۡدِ وَ مُلۡکٍ لَّا یَبۡلٰی ﴿۱۲۰﴾ </vt:lpstr>
      <vt:lpstr>شیطان کی تیسری جنگی چال</vt:lpstr>
      <vt:lpstr>ذرا سوچئے...اگر آج شیطان...آپ پر حملہ کرے...تو کس دروازے سے کرے گا؟</vt:lpstr>
      <vt:lpstr>عَنْ أَنَسِ بْنِ مَالِكٍؓ قَالَ: قَالَ رَسُولُ اللَّهِﷺ:</vt:lpstr>
      <vt:lpstr> دیکھئے...شیطان نے آدمؑ سے یہ نہیں کہا: "اللہ کا حکم توڑ دو۔"...</vt:lpstr>
      <vt:lpstr>شیطان ہمیشہقیمت چھپا دیتا ہے،صرففائدہ دکھاتا ہے</vt:lpstr>
      <vt:lpstr>قرآن کا ایک عظیم اصول</vt:lpstr>
      <vt:lpstr>آج کا سوال</vt:lpstr>
      <vt:lpstr>شیطان کی سب سے بڑی شکست</vt:lpstr>
      <vt:lpstr>فَلَمَّا ذَاقَا الشَّجَرَۃَ </vt:lpstr>
      <vt:lpstr>غور کیجیے... گناہ کا پہلا اثر... صرف قانون توڑنا نہیں تھا۔</vt:lpstr>
      <vt:lpstr>کبھی...کبھی... گناہ کے بعد دل کا بے چین ہو جانا... اللہ کی بہت بڑی نعمت ہوتی ہے۔ کیونکہ...وہ بتاتا ہے...کہ دل ابھی زندہ ہے۔</vt:lpstr>
      <vt:lpstr>عظیم ترین فرق</vt:lpstr>
      <vt:lpstr>عظیم ترین فرق</vt:lpstr>
      <vt:lpstr>دونوں کا ردعمل کیا تھا؟</vt:lpstr>
      <vt:lpstr>آدم علیہ السلام نے کیا کیا؟</vt:lpstr>
      <vt:lpstr>آدم علیہ السلام نے کیا کیا؟</vt:lpstr>
      <vt:lpstr>نبیﷺ نے فرمایا</vt:lpstr>
      <vt:lpstr>نقطہِ عروج۔۔قبولیتِ توبہ</vt:lpstr>
      <vt:lpstr>مومن کے سات دفاعی ہتھیار</vt:lpstr>
      <vt:lpstr>کیا انسان بے بس ہے؟ کیا شیطان انسان سے زیادہ طاقتور ہے؟ ہرگز نہیں۔ اگر ایسا ہوتا... تو اللہ... ہمیں کبھی اس کا مقابلہ کرنے کا حکم نہ دیتا۔</vt:lpstr>
      <vt:lpstr>اِنَّ کَیۡدَ الشَّیۡطٰنِ کَانَ ضَعِیۡفًا ﴿٪۷۶﴾ </vt:lpstr>
      <vt:lpstr>پہلا ہتھیار: اللہ کی پناہ</vt:lpstr>
      <vt:lpstr>پہلا ہتھیار: اللہ کی پناہ</vt:lpstr>
      <vt:lpstr>پہلا ہتھیار: اللہ کی پناہ</vt:lpstr>
      <vt:lpstr>دوسرا ہتھیار: قرآن</vt:lpstr>
      <vt:lpstr>دوسرا ہتھیار: قرآن</vt:lpstr>
      <vt:lpstr>دوسرا ہتھیار: قرآن</vt:lpstr>
      <vt:lpstr>تیسرا ہتھیار: ذکر</vt:lpstr>
      <vt:lpstr>تیسرا ہتھیار: ذکر</vt:lpstr>
      <vt:lpstr>تیسرا ہتھیار: ذکر</vt:lpstr>
      <vt:lpstr>تیسرا ہتھیار: ذکر</vt:lpstr>
      <vt:lpstr>چوتھا ہتھیار: علم</vt:lpstr>
      <vt:lpstr>چوتھا ہتھیار: علم</vt:lpstr>
      <vt:lpstr>پانچواں ہتھیار: نیک صحبت</vt:lpstr>
      <vt:lpstr>پانچواں ہتھیار: نیک صحبت</vt:lpstr>
      <vt:lpstr>پانچواں ہتھیار: نیک صحبت</vt:lpstr>
      <vt:lpstr>چھٹا ہتھیار:         توبہ</vt:lpstr>
      <vt:lpstr>چھٹا ہتھیار:         توبہ</vt:lpstr>
      <vt:lpstr>ساتواں ہتھیار: دعا</vt:lpstr>
      <vt:lpstr>ساتواں ہتھیار: دعا</vt:lpstr>
      <vt:lpstr>قیامت کے دن ... شیطان کیا کہے گا؟</vt:lpstr>
      <vt:lpstr>وَ قَالَ  الشَّیۡطٰنُ لَمَّا قُضِیَ الۡاَمۡرُ اِنَّ اللّٰہَ وَعَدَکُمۡ  وَعۡدَ الۡحَقِّ وَ وَعَدۡتُّکُمۡ فَاَخۡلَفۡتُکُمۡ ؕ وَ مَا کَانَ لِیَ عَلَیۡکُمۡ مِّنۡ سُلۡطٰنٍ  اِلَّاۤ  اَنۡ دَعَوۡتُکُمۡ فَاسۡتَجَبۡتُمۡ لِیۡ ۚ فَلَا تَلُوۡمُوۡنِیۡ وَ لُوۡمُوۡۤا اَنۡفُسَکُمۡ ؕ مَاۤ  اَنَا بِمُصۡرِخِکُمۡ وَ مَاۤ  اَنۡتُمۡ بِمُصۡرِخِیَّ ؕ اِنِّیۡ کَفَرۡتُ بِمَاۤ اَشۡرَکۡتُمُوۡنِ مِنۡ قَبۡلُ ؕ اِنَّ الظّٰلِمِیۡنَ لَہُمۡ  عَذَابٌ اَلِیۡمٌ ﴿۲۲﴾ </vt:lpstr>
      <vt:lpstr> اور جب فیصلہ چکا دیا جائے گا تو شیطان کہے گا: "حقیقت یہ ہے کہ اللہ نے جو وعدے تم سے کیے تھے وہ سب سچے تھے اور میں نے جتنے وعدے کیے ان میں سے کوئی بھی پورا نہ کیا ، میرا تم پر کوئی زور تو تھا نہیں، میں نے اس کے سوا کچھ نہیں کیا کہ اپنے راستے کی طرف تمہیں دعوت دی اور تم نے میری دعوت پر لبّیک کہا۔  اب مجھے ملامت نہ کرو، اپنے آپ ہی کو ملامت کرو۔ یہاں نہ میں تمہاری فریاد رسی کرسکتا ہوں اور نہ تم میری۔ اس سے پہلے جو تم نے مجھے خدائی میں شریک بنا رکھا تھا میں اس سے بری الذّمہ ہوں،  ایسے ظالموں کے لیے تو دردناک سزا یقینی ہے۔ "</vt:lpstr>
      <vt:lpstr>یہ ہےقرآن کا فیصلہ شیطان ہمیں مجبور نہیں کر سکتا وہ صرف دعوت دے سکتا ہے فیصلہ...ہم کرتے ہیں</vt:lpstr>
      <vt:lpstr>خلاصہ گفتگو</vt:lpstr>
      <vt:lpstr>اجتماعی عہد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Shahzad Siddiqui</dc:creator>
  <cp:lastModifiedBy>Shahzad Siddiqui</cp:lastModifiedBy>
  <cp:revision>51</cp:revision>
  <dcterms:created xsi:type="dcterms:W3CDTF">2026-07-23T09:29:36Z</dcterms:created>
  <dcterms:modified xsi:type="dcterms:W3CDTF">2026-08-01T02:36:59Z</dcterms:modified>
</cp:coreProperties>
</file>